
<file path=[Content_Types].xml><?xml version="1.0" encoding="utf-8"?>
<Types xmlns="http://schemas.openxmlformats.org/package/2006/content-types">
  <Default Extension="xml" ContentType="application/xml"/>
  <Default Extension="jpeg" ContentType="image/jpeg"/>
  <Default Extension="xlsx" ContentType="application/vnd.openxmlformats-officedocument.spreadsheetml.sheet"/>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5"/>
  </p:notesMasterIdLst>
  <p:sldIdLst>
    <p:sldId id="256" r:id="rId2"/>
    <p:sldId id="257" r:id="rId3"/>
    <p:sldId id="259" r:id="rId4"/>
    <p:sldId id="260" r:id="rId5"/>
    <p:sldId id="261" r:id="rId6"/>
    <p:sldId id="262" r:id="rId7"/>
    <p:sldId id="258"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7"/>
    <p:restoredTop sz="93130"/>
  </p:normalViewPr>
  <p:slideViewPr>
    <p:cSldViewPr snapToGrid="0">
      <p:cViewPr varScale="1">
        <p:scale>
          <a:sx n="80" d="100"/>
          <a:sy n="80" d="100"/>
        </p:scale>
        <p:origin x="4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nl-NL" dirty="0"/>
              <a:t>E-commerce</a:t>
            </a:r>
            <a:r>
              <a:rPr lang="nl-NL" baseline="0" dirty="0"/>
              <a:t> sales (in $US </a:t>
            </a:r>
            <a:r>
              <a:rPr lang="nl-NL" baseline="0" dirty="0" err="1"/>
              <a:t>millions</a:t>
            </a:r>
            <a:r>
              <a:rPr lang="nl-NL" baseline="0" dirty="0"/>
              <a:t>)</a:t>
            </a:r>
            <a:endParaRPr lang="nl-NL"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0899868465841202"/>
          <c:y val="0.144679715109598"/>
          <c:w val="0.899117904230664"/>
          <c:h val="0.608259165709082"/>
        </c:manualLayout>
      </c:layout>
      <c:bar3DChart>
        <c:barDir val="col"/>
        <c:grouping val="clustered"/>
        <c:varyColors val="0"/>
        <c:ser>
          <c:idx val="0"/>
          <c:order val="0"/>
          <c:tx>
            <c:strRef>
              <c:f>Blad1!$B$1</c:f>
              <c:strCache>
                <c:ptCount val="1"/>
                <c:pt idx="0">
                  <c:v>2013</c:v>
                </c:pt>
              </c:strCache>
            </c:strRef>
          </c:tx>
          <c:spPr>
            <a:solidFill>
              <a:srgbClr val="FF0000"/>
            </a:solidFill>
            <a:ln>
              <a:noFill/>
            </a:ln>
            <a:effectLst/>
            <a:sp3d/>
          </c:spPr>
          <c:invertIfNegative val="0"/>
          <c:cat>
            <c:strRef>
              <c:f>Blad1!$A$2:$A$11</c:f>
              <c:strCache>
                <c:ptCount val="10"/>
                <c:pt idx="0">
                  <c:v>Amazon</c:v>
                </c:pt>
                <c:pt idx="1">
                  <c:v>Apple</c:v>
                </c:pt>
                <c:pt idx="2">
                  <c:v>Wal-Mart stores</c:v>
                </c:pt>
                <c:pt idx="3">
                  <c:v>Macy's</c:v>
                </c:pt>
                <c:pt idx="4">
                  <c:v>Costco Wholesale</c:v>
                </c:pt>
                <c:pt idx="5">
                  <c:v>QVC</c:v>
                </c:pt>
                <c:pt idx="6">
                  <c:v>Nordstrom</c:v>
                </c:pt>
                <c:pt idx="7">
                  <c:v>Target</c:v>
                </c:pt>
                <c:pt idx="8">
                  <c:v>Kohl's</c:v>
                </c:pt>
                <c:pt idx="9">
                  <c:v>Gap</c:v>
                </c:pt>
              </c:strCache>
            </c:strRef>
          </c:cat>
          <c:val>
            <c:numRef>
              <c:f>Blad1!$B$2:$B$11</c:f>
              <c:numCache>
                <c:formatCode>#,##0.00</c:formatCode>
                <c:ptCount val="10"/>
                <c:pt idx="0">
                  <c:v>60903.0</c:v>
                </c:pt>
                <c:pt idx="1">
                  <c:v>9000.0</c:v>
                </c:pt>
                <c:pt idx="2">
                  <c:v>10000.0</c:v>
                </c:pt>
                <c:pt idx="3">
                  <c:v>3100.0</c:v>
                </c:pt>
                <c:pt idx="4">
                  <c:v>3086.1</c:v>
                </c:pt>
                <c:pt idx="5">
                  <c:v>4884.0</c:v>
                </c:pt>
                <c:pt idx="6">
                  <c:v>1622.0</c:v>
                </c:pt>
                <c:pt idx="7">
                  <c:v>1700.0</c:v>
                </c:pt>
                <c:pt idx="8">
                  <c:v>1700.0</c:v>
                </c:pt>
                <c:pt idx="9">
                  <c:v>2260.0</c:v>
                </c:pt>
              </c:numCache>
            </c:numRef>
          </c:val>
          <c:extLst xmlns:c16r2="http://schemas.microsoft.com/office/drawing/2015/06/chart">
            <c:ext xmlns:c16="http://schemas.microsoft.com/office/drawing/2014/chart" uri="{C3380CC4-5D6E-409C-BE32-E72D297353CC}">
              <c16:uniqueId val="{00000000-AFAB-43FC-A3BF-E29EB719E692}"/>
            </c:ext>
          </c:extLst>
        </c:ser>
        <c:ser>
          <c:idx val="1"/>
          <c:order val="1"/>
          <c:tx>
            <c:strRef>
              <c:f>Blad1!$C$1</c:f>
              <c:strCache>
                <c:ptCount val="1"/>
                <c:pt idx="0">
                  <c:v>2017</c:v>
                </c:pt>
              </c:strCache>
            </c:strRef>
          </c:tx>
          <c:spPr>
            <a:solidFill>
              <a:srgbClr val="00B050"/>
            </a:solidFill>
            <a:ln>
              <a:noFill/>
            </a:ln>
            <a:effectLst/>
            <a:sp3d/>
          </c:spPr>
          <c:invertIfNegative val="0"/>
          <c:cat>
            <c:strRef>
              <c:f>Blad1!$A$2:$A$11</c:f>
              <c:strCache>
                <c:ptCount val="10"/>
                <c:pt idx="0">
                  <c:v>Amazon</c:v>
                </c:pt>
                <c:pt idx="1">
                  <c:v>Apple</c:v>
                </c:pt>
                <c:pt idx="2">
                  <c:v>Wal-Mart stores</c:v>
                </c:pt>
                <c:pt idx="3">
                  <c:v>Macy's</c:v>
                </c:pt>
                <c:pt idx="4">
                  <c:v>Costco Wholesale</c:v>
                </c:pt>
                <c:pt idx="5">
                  <c:v>QVC</c:v>
                </c:pt>
                <c:pt idx="6">
                  <c:v>Nordstrom</c:v>
                </c:pt>
                <c:pt idx="7">
                  <c:v>Target</c:v>
                </c:pt>
                <c:pt idx="8">
                  <c:v>Kohl's</c:v>
                </c:pt>
                <c:pt idx="9">
                  <c:v>Gap</c:v>
                </c:pt>
              </c:strCache>
            </c:strRef>
          </c:cat>
          <c:val>
            <c:numRef>
              <c:f>Blad1!$C$2:$C$11</c:f>
              <c:numCache>
                <c:formatCode>#,##0.00</c:formatCode>
                <c:ptCount val="10"/>
                <c:pt idx="0">
                  <c:v>94665.0</c:v>
                </c:pt>
                <c:pt idx="1">
                  <c:v>16800.0</c:v>
                </c:pt>
                <c:pt idx="2">
                  <c:v>14429.8</c:v>
                </c:pt>
                <c:pt idx="3">
                  <c:v>4621.5</c:v>
                </c:pt>
                <c:pt idx="4">
                  <c:v>4226.6</c:v>
                </c:pt>
                <c:pt idx="5">
                  <c:v>4047.0</c:v>
                </c:pt>
                <c:pt idx="6">
                  <c:v>3219.0</c:v>
                </c:pt>
                <c:pt idx="7">
                  <c:v>3082.1</c:v>
                </c:pt>
                <c:pt idx="8">
                  <c:v>2870.0</c:v>
                </c:pt>
                <c:pt idx="9">
                  <c:v>2530.6</c:v>
                </c:pt>
              </c:numCache>
            </c:numRef>
          </c:val>
          <c:extLst xmlns:c16r2="http://schemas.microsoft.com/office/drawing/2015/06/chart">
            <c:ext xmlns:c16="http://schemas.microsoft.com/office/drawing/2014/chart" uri="{C3380CC4-5D6E-409C-BE32-E72D297353CC}">
              <c16:uniqueId val="{00000001-AFAB-43FC-A3BF-E29EB719E692}"/>
            </c:ext>
          </c:extLst>
        </c:ser>
        <c:dLbls>
          <c:showLegendKey val="0"/>
          <c:showVal val="0"/>
          <c:showCatName val="0"/>
          <c:showSerName val="0"/>
          <c:showPercent val="0"/>
          <c:showBubbleSize val="0"/>
        </c:dLbls>
        <c:gapWidth val="150"/>
        <c:shape val="box"/>
        <c:axId val="-866843280"/>
        <c:axId val="-866904432"/>
        <c:axId val="0"/>
      </c:bar3DChart>
      <c:catAx>
        <c:axId val="-86684328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66904432"/>
        <c:crosses val="autoZero"/>
        <c:auto val="1"/>
        <c:lblAlgn val="ctr"/>
        <c:lblOffset val="100"/>
        <c:noMultiLvlLbl val="0"/>
      </c:catAx>
      <c:valAx>
        <c:axId val="-86690443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66843280"/>
        <c:crosses val="autoZero"/>
        <c:crossBetween val="between"/>
      </c:valAx>
      <c:spPr>
        <a:noFill/>
        <a:ln>
          <a:noFill/>
        </a:ln>
        <a:effectLst/>
      </c:spPr>
    </c:plotArea>
    <c:legend>
      <c:legendPos val="b"/>
      <c:layout>
        <c:manualLayout>
          <c:xMode val="edge"/>
          <c:yMode val="edge"/>
          <c:x val="0.468769475886952"/>
          <c:y val="0.925393040064283"/>
          <c:w val="0.149504509026527"/>
          <c:h val="0.059957426379172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nl-NL" dirty="0"/>
              <a:t>Top</a:t>
            </a:r>
            <a:r>
              <a:rPr lang="nl-NL" baseline="0" dirty="0"/>
              <a:t> 5 e-commerce companies</a:t>
            </a:r>
            <a:endParaRPr lang="nl-NL"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Blad1!$B$1</c:f>
              <c:strCache>
                <c:ptCount val="1"/>
                <c:pt idx="0">
                  <c:v>2013</c:v>
                </c:pt>
              </c:strCache>
            </c:strRef>
          </c:tx>
          <c:spPr>
            <a:solidFill>
              <a:srgbClr val="FF0000"/>
            </a:solidFill>
            <a:ln>
              <a:noFill/>
            </a:ln>
            <a:effectLst/>
            <a:sp3d/>
          </c:spPr>
          <c:invertIfNegative val="0"/>
          <c:cat>
            <c:strRef>
              <c:f>Blad1!$A$2:$A$6</c:f>
              <c:strCache>
                <c:ptCount val="5"/>
                <c:pt idx="0">
                  <c:v>Amazon</c:v>
                </c:pt>
                <c:pt idx="1">
                  <c:v>Apple</c:v>
                </c:pt>
                <c:pt idx="2">
                  <c:v>Wal-Mart stores inc</c:v>
                </c:pt>
                <c:pt idx="3">
                  <c:v>Macy's</c:v>
                </c:pt>
                <c:pt idx="4">
                  <c:v>Cosco Wholesale</c:v>
                </c:pt>
              </c:strCache>
            </c:strRef>
          </c:cat>
          <c:val>
            <c:numRef>
              <c:f>Blad1!$B$2:$B$6</c:f>
              <c:numCache>
                <c:formatCode>General</c:formatCode>
                <c:ptCount val="5"/>
                <c:pt idx="0">
                  <c:v>17.7</c:v>
                </c:pt>
                <c:pt idx="1">
                  <c:v>0.0</c:v>
                </c:pt>
                <c:pt idx="2">
                  <c:v>29.9</c:v>
                </c:pt>
                <c:pt idx="3">
                  <c:v>4.5</c:v>
                </c:pt>
                <c:pt idx="4">
                  <c:v>47.0</c:v>
                </c:pt>
              </c:numCache>
            </c:numRef>
          </c:val>
          <c:extLst xmlns:c16r2="http://schemas.microsoft.com/office/drawing/2015/06/chart">
            <c:ext xmlns:c16="http://schemas.microsoft.com/office/drawing/2014/chart" uri="{C3380CC4-5D6E-409C-BE32-E72D297353CC}">
              <c16:uniqueId val="{00000000-C3D8-49CA-BFEB-DF6C62CF7C59}"/>
            </c:ext>
          </c:extLst>
        </c:ser>
        <c:ser>
          <c:idx val="1"/>
          <c:order val="1"/>
          <c:tx>
            <c:strRef>
              <c:f>Blad1!$C$1</c:f>
              <c:strCache>
                <c:ptCount val="1"/>
                <c:pt idx="0">
                  <c:v>2017</c:v>
                </c:pt>
              </c:strCache>
            </c:strRef>
          </c:tx>
          <c:spPr>
            <a:solidFill>
              <a:srgbClr val="00B050"/>
            </a:solidFill>
            <a:ln>
              <a:noFill/>
            </a:ln>
            <a:effectLst/>
            <a:sp3d/>
          </c:spPr>
          <c:invertIfNegative val="0"/>
          <c:cat>
            <c:strRef>
              <c:f>Blad1!$A$2:$A$6</c:f>
              <c:strCache>
                <c:ptCount val="5"/>
                <c:pt idx="0">
                  <c:v>Amazon</c:v>
                </c:pt>
                <c:pt idx="1">
                  <c:v>Apple</c:v>
                </c:pt>
                <c:pt idx="2">
                  <c:v>Wal-Mart stores inc</c:v>
                </c:pt>
                <c:pt idx="3">
                  <c:v>Macy's</c:v>
                </c:pt>
                <c:pt idx="4">
                  <c:v>Cosco Wholesale</c:v>
                </c:pt>
              </c:strCache>
            </c:strRef>
          </c:cat>
          <c:val>
            <c:numRef>
              <c:f>Blad1!$C$2:$C$6</c:f>
              <c:numCache>
                <c:formatCode>General</c:formatCode>
                <c:ptCount val="5"/>
                <c:pt idx="0">
                  <c:v>19.4</c:v>
                </c:pt>
                <c:pt idx="1">
                  <c:v>40.0</c:v>
                </c:pt>
                <c:pt idx="2">
                  <c:v>8.9</c:v>
                </c:pt>
                <c:pt idx="3">
                  <c:v>2.8</c:v>
                </c:pt>
                <c:pt idx="4">
                  <c:v>11.4</c:v>
                </c:pt>
              </c:numCache>
            </c:numRef>
          </c:val>
          <c:extLst xmlns:c16r2="http://schemas.microsoft.com/office/drawing/2015/06/chart">
            <c:ext xmlns:c16="http://schemas.microsoft.com/office/drawing/2014/chart" uri="{C3380CC4-5D6E-409C-BE32-E72D297353CC}">
              <c16:uniqueId val="{00000001-C3D8-49CA-BFEB-DF6C62CF7C59}"/>
            </c:ext>
          </c:extLst>
        </c:ser>
        <c:dLbls>
          <c:showLegendKey val="0"/>
          <c:showVal val="0"/>
          <c:showCatName val="0"/>
          <c:showSerName val="0"/>
          <c:showPercent val="0"/>
          <c:showBubbleSize val="0"/>
        </c:dLbls>
        <c:gapWidth val="150"/>
        <c:shape val="box"/>
        <c:axId val="-1213142176"/>
        <c:axId val="-1212747312"/>
        <c:axId val="0"/>
      </c:bar3DChart>
      <c:catAx>
        <c:axId val="-121314217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12747312"/>
        <c:crosses val="autoZero"/>
        <c:auto val="1"/>
        <c:lblAlgn val="ctr"/>
        <c:lblOffset val="100"/>
        <c:noMultiLvlLbl val="0"/>
      </c:catAx>
      <c:valAx>
        <c:axId val="-12127473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1314217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nl-NL" dirty="0"/>
              <a:t>Top</a:t>
            </a:r>
            <a:r>
              <a:rPr lang="nl-NL" baseline="0" dirty="0"/>
              <a:t> 6 – 10 e-commerce companies</a:t>
            </a:r>
            <a:endParaRPr lang="nl-NL"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Blad1!$B$1</c:f>
              <c:strCache>
                <c:ptCount val="1"/>
                <c:pt idx="0">
                  <c:v>2013</c:v>
                </c:pt>
              </c:strCache>
            </c:strRef>
          </c:tx>
          <c:spPr>
            <a:solidFill>
              <a:srgbClr val="FF0000"/>
            </a:solidFill>
            <a:ln>
              <a:noFill/>
            </a:ln>
            <a:effectLst/>
            <a:sp3d/>
          </c:spPr>
          <c:invertIfNegative val="0"/>
          <c:cat>
            <c:strRef>
              <c:f>Blad1!$A$2:$A$6</c:f>
              <c:strCache>
                <c:ptCount val="5"/>
                <c:pt idx="0">
                  <c:v>QVC</c:v>
                </c:pt>
                <c:pt idx="1">
                  <c:v>Nordstrom</c:v>
                </c:pt>
                <c:pt idx="2">
                  <c:v>Target</c:v>
                </c:pt>
                <c:pt idx="3">
                  <c:v>Kohl's</c:v>
                </c:pt>
                <c:pt idx="4">
                  <c:v>Gap</c:v>
                </c:pt>
              </c:strCache>
            </c:strRef>
          </c:cat>
          <c:val>
            <c:numRef>
              <c:f>Blad1!$B$2:$B$6</c:f>
              <c:numCache>
                <c:formatCode>General</c:formatCode>
                <c:ptCount val="5"/>
                <c:pt idx="0">
                  <c:v>10.9</c:v>
                </c:pt>
                <c:pt idx="1">
                  <c:v>27.8</c:v>
                </c:pt>
                <c:pt idx="2">
                  <c:v>0.0</c:v>
                </c:pt>
                <c:pt idx="3">
                  <c:v>20.4</c:v>
                </c:pt>
                <c:pt idx="4">
                  <c:v>21.5</c:v>
                </c:pt>
              </c:numCache>
            </c:numRef>
          </c:val>
          <c:extLst xmlns:c16r2="http://schemas.microsoft.com/office/drawing/2015/06/chart">
            <c:ext xmlns:c16="http://schemas.microsoft.com/office/drawing/2014/chart" uri="{C3380CC4-5D6E-409C-BE32-E72D297353CC}">
              <c16:uniqueId val="{00000000-0108-4F6C-B7A3-D98FF1A01A3D}"/>
            </c:ext>
          </c:extLst>
        </c:ser>
        <c:ser>
          <c:idx val="1"/>
          <c:order val="1"/>
          <c:tx>
            <c:strRef>
              <c:f>Blad1!$C$1</c:f>
              <c:strCache>
                <c:ptCount val="1"/>
                <c:pt idx="0">
                  <c:v>2017</c:v>
                </c:pt>
              </c:strCache>
            </c:strRef>
          </c:tx>
          <c:spPr>
            <a:solidFill>
              <a:srgbClr val="00B050"/>
            </a:solidFill>
            <a:ln>
              <a:noFill/>
            </a:ln>
            <a:effectLst/>
            <a:sp3d/>
          </c:spPr>
          <c:invertIfNegative val="0"/>
          <c:cat>
            <c:strRef>
              <c:f>Blad1!$A$2:$A$6</c:f>
              <c:strCache>
                <c:ptCount val="5"/>
                <c:pt idx="0">
                  <c:v>QVC</c:v>
                </c:pt>
                <c:pt idx="1">
                  <c:v>Nordstrom</c:v>
                </c:pt>
                <c:pt idx="2">
                  <c:v>Target</c:v>
                </c:pt>
                <c:pt idx="3">
                  <c:v>Kohl's</c:v>
                </c:pt>
                <c:pt idx="4">
                  <c:v>Gap</c:v>
                </c:pt>
              </c:strCache>
            </c:strRef>
          </c:cat>
          <c:val>
            <c:numRef>
              <c:f>Blad1!$C$2:$C$6</c:f>
              <c:numCache>
                <c:formatCode>General</c:formatCode>
                <c:ptCount val="5"/>
                <c:pt idx="0">
                  <c:v>5.1</c:v>
                </c:pt>
                <c:pt idx="1">
                  <c:v>13.7</c:v>
                </c:pt>
                <c:pt idx="2">
                  <c:v>22.9</c:v>
                </c:pt>
                <c:pt idx="3">
                  <c:v>13.8</c:v>
                </c:pt>
                <c:pt idx="4">
                  <c:v>0.0</c:v>
                </c:pt>
              </c:numCache>
            </c:numRef>
          </c:val>
          <c:extLst xmlns:c16r2="http://schemas.microsoft.com/office/drawing/2015/06/chart">
            <c:ext xmlns:c16="http://schemas.microsoft.com/office/drawing/2014/chart" uri="{C3380CC4-5D6E-409C-BE32-E72D297353CC}">
              <c16:uniqueId val="{00000001-0108-4F6C-B7A3-D98FF1A01A3D}"/>
            </c:ext>
          </c:extLst>
        </c:ser>
        <c:dLbls>
          <c:showLegendKey val="0"/>
          <c:showVal val="0"/>
          <c:showCatName val="0"/>
          <c:showSerName val="0"/>
          <c:showPercent val="0"/>
          <c:showBubbleSize val="0"/>
        </c:dLbls>
        <c:gapWidth val="150"/>
        <c:shape val="box"/>
        <c:axId val="-843463184"/>
        <c:axId val="-843461136"/>
        <c:axId val="0"/>
      </c:bar3DChart>
      <c:catAx>
        <c:axId val="-84346318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43461136"/>
        <c:crosses val="autoZero"/>
        <c:auto val="1"/>
        <c:lblAlgn val="ctr"/>
        <c:lblOffset val="100"/>
        <c:noMultiLvlLbl val="0"/>
      </c:catAx>
      <c:valAx>
        <c:axId val="-8434611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4346318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 Id="rId3" Type="http://schemas.openxmlformats.org/officeDocument/2006/relationships/hyperlink" Target="https://intelligence.slice.com/echo-turns-volume-amazons-ambitions-audacious-bets-pay-off/"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 Id="rId3" Type="http://schemas.openxmlformats.org/officeDocument/2006/relationships/hyperlink" Target="https://en.wikipedia.org/wiki/Amazon.com"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en.portal.santandertrade.com/analyse-markets/brazil/reaching-the-consumers" TargetMode="External"/><Relationship Id="rId4" Type="http://schemas.openxmlformats.org/officeDocument/2006/relationships/hyperlink" Target="http://s" TargetMode="External"/><Relationship Id="rId5" Type="http://schemas.openxmlformats.org/officeDocument/2006/relationships/hyperlink" Target="https://www.worlddata.info/average-income.php" TargetMode="External"/><Relationship Id="rId6" Type="http://schemas.openxmlformats.org/officeDocument/2006/relationships/hyperlink" Target="http://www.helpmijleven.org/brazilie/sloppenwijken.html" TargetMode="External"/><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bvc.com.br/wp-content/uploads/2016/12/Ranking-SBVC-50-Maiores-Empresas-do-E-commerce-Brasileiro-2016.pdf" TargetMode="External"/><Relationship Id="rId4" Type="http://schemas.openxmlformats.org/officeDocument/2006/relationships/hyperlink" Target="NULL" TargetMode="External"/><Relationship Id="rId5" Type="http://schemas.openxmlformats.org/officeDocument/2006/relationships/hyperlink" Target="NULL" TargetMode="External"/><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bvc.com.br/wp-content/uploads/2016/12/Ranking-SBVC-50-Maiores-Empresas-do-E-commerce-Brasileiro-2016.pdf" TargetMode="External"/><Relationship Id="rId4" Type="http://schemas.openxmlformats.org/officeDocument/2006/relationships/hyperlink" Target="https://ecommercenews.eu/bol-com-biggest-online-retailer-netherlands/" TargetMode="External"/><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bvc.com.br/wp-content/uploads/2016/12/Ranking-SBVC-50-Maiores-Empresas-do-E-commerce-Brasileiro-2016.pdf" TargetMode="External"/><Relationship Id="rId4" Type="http://schemas.openxmlformats.org/officeDocument/2006/relationships/hyperlink" Target="https://www.ecommercewiki.org/wikis/www.ecommercewiki.org/images/4/42/Brazil_B2C_E-commerce_Report.pdf" TargetMode="External"/><Relationship Id="rId5" Type="http://schemas.openxmlformats.org/officeDocument/2006/relationships/hyperlink" Target="https://www.export.gov/article?id=Brazil-e-Commerce" TargetMode="External"/><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1" Type="http://schemas.openxmlformats.org/officeDocument/2006/relationships/hyperlink" Target="http://www.vatan.com.tr/" TargetMode="External"/><Relationship Id="rId12" Type="http://schemas.openxmlformats.org/officeDocument/2006/relationships/hyperlink" Target="http://www.teknosa.com/" TargetMode="External"/><Relationship Id="rId13" Type="http://schemas.openxmlformats.org/officeDocument/2006/relationships/hyperlink" Target="http://www.hizlial.com/" TargetMode="External"/><Relationship Id="rId14" Type="http://schemas.openxmlformats.org/officeDocument/2006/relationships/hyperlink" Target="http://www.zizigo.com/" TargetMode="External"/><Relationship Id="rId1" Type="http://schemas.openxmlformats.org/officeDocument/2006/relationships/notesMaster" Target="../notesMasters/notesMaster1.xml"/><Relationship Id="rId2" Type="http://schemas.openxmlformats.org/officeDocument/2006/relationships/slide" Target="../slides/slide5.xml"/><Relationship Id="rId3" Type="http://schemas.openxmlformats.org/officeDocument/2006/relationships/hyperlink" Target="http://www.gittigidiyor.com/" TargetMode="External"/><Relationship Id="rId4" Type="http://schemas.openxmlformats.org/officeDocument/2006/relationships/hyperlink" Target="http://www.hepsiburada.com/" TargetMode="External"/><Relationship Id="rId5" Type="http://schemas.openxmlformats.org/officeDocument/2006/relationships/hyperlink" Target="http://www.markafoni.com/" TargetMode="External"/><Relationship Id="rId6" Type="http://schemas.openxmlformats.org/officeDocument/2006/relationships/hyperlink" Target="http://www.vipdukkan.com/" TargetMode="External"/><Relationship Id="rId7" Type="http://schemas.openxmlformats.org/officeDocument/2006/relationships/hyperlink" Target="http://www.limango.com.tr/" TargetMode="External"/><Relationship Id="rId8" Type="http://schemas.openxmlformats.org/officeDocument/2006/relationships/hyperlink" Target="http://www.yemeksepeti.com/" TargetMode="External"/><Relationship Id="rId9" Type="http://schemas.openxmlformats.org/officeDocument/2006/relationships/hyperlink" Target="http://www.biletix.com/" TargetMode="External"/><Relationship Id="rId10" Type="http://schemas.openxmlformats.org/officeDocument/2006/relationships/hyperlink" Target="http://www.trendyol.com/"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592501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732650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37132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337772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74953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505930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NL" dirty="0"/>
              <a:t>QVC voorheen (2013) </a:t>
            </a:r>
            <a:r>
              <a:rPr lang="nl-NL" dirty="0" err="1"/>
              <a:t>They</a:t>
            </a:r>
            <a:r>
              <a:rPr lang="nl-NL" dirty="0"/>
              <a:t> </a:t>
            </a:r>
            <a:r>
              <a:rPr lang="nl-NL" dirty="0" err="1"/>
              <a:t>were</a:t>
            </a:r>
            <a:r>
              <a:rPr lang="nl-NL" dirty="0"/>
              <a:t> part of the Liberty Interactive Corporation</a:t>
            </a:r>
          </a:p>
        </p:txBody>
      </p:sp>
      <p:sp>
        <p:nvSpPr>
          <p:cNvPr id="4" name="Tijdelijke aanduiding voor dianummer 3"/>
          <p:cNvSpPr>
            <a:spLocks noGrp="1"/>
          </p:cNvSpPr>
          <p:nvPr>
            <p:ph type="sldNum" sz="quarter" idx="10"/>
          </p:nvPr>
        </p:nvSpPr>
        <p:spPr>
          <a:xfrm>
            <a:off x="3884613" y="8685213"/>
            <a:ext cx="2971800" cy="458787"/>
          </a:xfrm>
          <a:prstGeom prst="rect">
            <a:avLst/>
          </a:prstGeom>
        </p:spPr>
        <p:txBody>
          <a:bodyPr/>
          <a:lstStyle/>
          <a:p>
            <a:fld id="{BD0ABEAD-21A6-486C-AD11-5F8E9D42D806}" type="slidenum">
              <a:rPr lang="nl-NL" smtClean="0"/>
              <a:t>20</a:t>
            </a:fld>
            <a:endParaRPr lang="nl-NL"/>
          </a:p>
        </p:txBody>
      </p:sp>
    </p:spTree>
    <p:extLst>
      <p:ext uri="{BB962C8B-B14F-4D97-AF65-F5344CB8AC3E}">
        <p14:creationId xmlns:p14="http://schemas.microsoft.com/office/powerpoint/2010/main" val="16214517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US" sz="1200" b="0" i="0" kern="1200" dirty="0">
                <a:solidFill>
                  <a:schemeClr val="tx1"/>
                </a:solidFill>
                <a:effectLst/>
                <a:latin typeface="+mn-lt"/>
                <a:ea typeface="+mn-ea"/>
                <a:cs typeface="+mn-cs"/>
              </a:rPr>
              <a:t>Slice attributed much of Amazon's win to its two- to three-day lead when it comes to shipping speed. Whereas the average Amazon package was delivered in 3.4 days, that was 5.6 days from everyone else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Amazon maintains an obsessive focus on removing every pain point from the buying process. This is clearly exemplified with its Prime program, with free, reliably quick shipping," Ken </a:t>
            </a:r>
            <a:r>
              <a:rPr lang="en-US" sz="1200" b="0" i="0" kern="1200" dirty="0" err="1">
                <a:solidFill>
                  <a:schemeClr val="tx1"/>
                </a:solidFill>
                <a:effectLst/>
                <a:latin typeface="+mn-lt"/>
                <a:ea typeface="+mn-ea"/>
                <a:cs typeface="+mn-cs"/>
              </a:rPr>
              <a:t>Cassar</a:t>
            </a:r>
            <a:r>
              <a:rPr lang="en-US" sz="1200" b="0" i="0" kern="1200" dirty="0">
                <a:solidFill>
                  <a:schemeClr val="tx1"/>
                </a:solidFill>
                <a:effectLst/>
                <a:latin typeface="+mn-lt"/>
                <a:ea typeface="+mn-ea"/>
                <a:cs typeface="+mn-cs"/>
              </a:rPr>
              <a:t>, principal analyst at Slice Intelligence, </a:t>
            </a:r>
            <a:r>
              <a:rPr lang="en-US" sz="1200" b="0" i="0" u="none" strike="noStrike" kern="1200" dirty="0">
                <a:solidFill>
                  <a:schemeClr val="tx1"/>
                </a:solidFill>
                <a:effectLst/>
                <a:latin typeface="+mn-lt"/>
                <a:ea typeface="+mn-ea"/>
                <a:cs typeface="+mn-cs"/>
                <a:hlinkClick r:id="rId3" tooltip="https://intelligence.slice.com/echo-turns-volume-amazons-ambitions-audacious-bets-pay-off/"/>
              </a:rPr>
              <a:t>said in a blog post</a:t>
            </a:r>
            <a:r>
              <a:rPr lang="en-US" sz="1200" b="0" i="0" kern="1200" dirty="0">
                <a:solidFill>
                  <a:schemeClr val="tx1"/>
                </a:solidFill>
                <a:effectLst/>
                <a:latin typeface="+mn-lt"/>
                <a:ea typeface="+mn-ea"/>
                <a:cs typeface="+mn-cs"/>
              </a:rPr>
              <a:t>. "While the rest of the market is investing to get our packages to us faster, Amazon still maintains a significant lead.“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Shipping days hick-up is because</a:t>
            </a:r>
            <a:r>
              <a:rPr lang="en-US" sz="1200" b="0" i="0" kern="1200" baseline="0" dirty="0">
                <a:solidFill>
                  <a:schemeClr val="tx1"/>
                </a:solidFill>
                <a:effectLst/>
                <a:latin typeface="+mn-lt"/>
                <a:ea typeface="+mn-ea"/>
                <a:cs typeface="+mn-cs"/>
              </a:rPr>
              <a:t> of black Friday and Christmas and other holiday events.</a:t>
            </a:r>
            <a:endParaRPr lang="nl-NL" dirty="0"/>
          </a:p>
        </p:txBody>
      </p:sp>
      <p:sp>
        <p:nvSpPr>
          <p:cNvPr id="4" name="Tijdelijke aanduiding voor dianummer 3"/>
          <p:cNvSpPr>
            <a:spLocks noGrp="1"/>
          </p:cNvSpPr>
          <p:nvPr>
            <p:ph type="sldNum" sz="quarter" idx="10"/>
          </p:nvPr>
        </p:nvSpPr>
        <p:spPr>
          <a:xfrm>
            <a:off x="3884613" y="8685213"/>
            <a:ext cx="2971800" cy="458787"/>
          </a:xfrm>
          <a:prstGeom prst="rect">
            <a:avLst/>
          </a:prstGeom>
        </p:spPr>
        <p:txBody>
          <a:bodyPr/>
          <a:lstStyle/>
          <a:p>
            <a:fld id="{BD0ABEAD-21A6-486C-AD11-5F8E9D42D806}" type="slidenum">
              <a:rPr lang="nl-NL" smtClean="0"/>
              <a:t>21</a:t>
            </a:fld>
            <a:endParaRPr lang="nl-NL"/>
          </a:p>
        </p:txBody>
      </p:sp>
    </p:spTree>
    <p:extLst>
      <p:ext uri="{BB962C8B-B14F-4D97-AF65-F5344CB8AC3E}">
        <p14:creationId xmlns:p14="http://schemas.microsoft.com/office/powerpoint/2010/main" val="1836316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NL" dirty="0"/>
              <a:t>https://nrf.com/2015/top50-e-retailers-table  2013</a:t>
            </a:r>
          </a:p>
          <a:p>
            <a:endParaRPr lang="nl-NL" dirty="0"/>
          </a:p>
          <a:p>
            <a:r>
              <a:rPr lang="nl-NL" dirty="0"/>
              <a:t>http://wwd.com/business-news/business-features/amazon-wal-mart-apple-biggest-e-commerce-retailers-10862796/       2017</a:t>
            </a:r>
          </a:p>
          <a:p>
            <a:endParaRPr lang="nl-NL" dirty="0"/>
          </a:p>
          <a:p>
            <a:r>
              <a:rPr lang="nl-NL" dirty="0"/>
              <a:t>https://www.statista.com/topics/846/amazon/   over </a:t>
            </a:r>
            <a:r>
              <a:rPr lang="nl-NL" dirty="0" err="1"/>
              <a:t>amazon</a:t>
            </a:r>
            <a:endParaRPr lang="nl-NL" dirty="0"/>
          </a:p>
          <a:p>
            <a:endParaRPr lang="nl-NL" dirty="0"/>
          </a:p>
        </p:txBody>
      </p:sp>
      <p:sp>
        <p:nvSpPr>
          <p:cNvPr id="4" name="Tijdelijke aanduiding voor dianummer 3"/>
          <p:cNvSpPr>
            <a:spLocks noGrp="1"/>
          </p:cNvSpPr>
          <p:nvPr>
            <p:ph type="sldNum" sz="quarter" idx="10"/>
          </p:nvPr>
        </p:nvSpPr>
        <p:spPr>
          <a:xfrm>
            <a:off x="3884613" y="8685213"/>
            <a:ext cx="2971800" cy="458787"/>
          </a:xfrm>
          <a:prstGeom prst="rect">
            <a:avLst/>
          </a:prstGeom>
        </p:spPr>
        <p:txBody>
          <a:bodyPr/>
          <a:lstStyle/>
          <a:p>
            <a:fld id="{BD0ABEAD-21A6-486C-AD11-5F8E9D42D806}" type="slidenum">
              <a:rPr lang="nl-NL" smtClean="0"/>
              <a:t>22</a:t>
            </a:fld>
            <a:endParaRPr lang="nl-NL"/>
          </a:p>
        </p:txBody>
      </p:sp>
    </p:spTree>
    <p:extLst>
      <p:ext uri="{BB962C8B-B14F-4D97-AF65-F5344CB8AC3E}">
        <p14:creationId xmlns:p14="http://schemas.microsoft.com/office/powerpoint/2010/main" val="17919823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818789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941418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42900" rtl="0">
              <a:lnSpc>
                <a:spcPct val="115000"/>
              </a:lnSpc>
              <a:spcBef>
                <a:spcPts val="0"/>
              </a:spcBef>
              <a:spcAft>
                <a:spcPts val="1600"/>
              </a:spcAft>
              <a:buClr>
                <a:srgbClr val="FF0000"/>
              </a:buClr>
              <a:buSzPct val="100000"/>
              <a:buFont typeface="Playfair Display"/>
              <a:buChar char="-"/>
            </a:pPr>
            <a:r>
              <a:rPr lang="nl" sz="1800">
                <a:solidFill>
                  <a:schemeClr val="accent3"/>
                </a:solidFill>
                <a:latin typeface="Average"/>
                <a:ea typeface="Average"/>
                <a:cs typeface="Average"/>
                <a:sym typeface="Average"/>
              </a:rPr>
              <a:t>(very strong year-on-year growth)</a:t>
            </a:r>
            <a:r>
              <a:rPr lang="nl" sz="1800">
                <a:solidFill>
                  <a:srgbClr val="FF0000"/>
                </a:solidFill>
                <a:latin typeface="Playfair Display"/>
                <a:ea typeface="Playfair Display"/>
                <a:cs typeface="Playfair Display"/>
                <a:sym typeface="Playfair Display"/>
              </a:rPr>
              <a:t> </a:t>
            </a:r>
          </a:p>
          <a:p>
            <a:pPr marL="457200" lvl="0" indent="-342900" rtl="0">
              <a:lnSpc>
                <a:spcPct val="115000"/>
              </a:lnSpc>
              <a:spcBef>
                <a:spcPts val="0"/>
              </a:spcBef>
              <a:spcAft>
                <a:spcPts val="1600"/>
              </a:spcAft>
              <a:buClr>
                <a:srgbClr val="FF0000"/>
              </a:buClr>
              <a:buSzPct val="100000"/>
              <a:buFont typeface="Playfair Display"/>
              <a:buChar char="-"/>
            </a:pPr>
            <a:r>
              <a:rPr lang="nl" sz="1800">
                <a:solidFill>
                  <a:srgbClr val="FF0000"/>
                </a:solidFill>
                <a:latin typeface="Playfair Display"/>
                <a:ea typeface="Playfair Display"/>
                <a:cs typeface="Playfair Display"/>
                <a:sym typeface="Playfair Display"/>
              </a:rPr>
              <a:t>Awok blog with recomendation news</a:t>
            </a:r>
          </a:p>
        </p:txBody>
      </p:sp>
    </p:spTree>
    <p:extLst>
      <p:ext uri="{BB962C8B-B14F-4D97-AF65-F5344CB8AC3E}">
        <p14:creationId xmlns:p14="http://schemas.microsoft.com/office/powerpoint/2010/main" val="13224895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228600" rtl="0">
              <a:spcBef>
                <a:spcPts val="0"/>
              </a:spcBef>
              <a:buChar char="-"/>
            </a:pPr>
            <a:r>
              <a:rPr lang="nl"/>
              <a:t>Around 350k visits last July, 170k in august.</a:t>
            </a:r>
          </a:p>
          <a:p>
            <a:pPr marL="457200" lvl="0" indent="-228600" rtl="0">
              <a:spcBef>
                <a:spcPts val="0"/>
              </a:spcBef>
              <a:buChar char="-"/>
            </a:pPr>
            <a:r>
              <a:rPr lang="nl"/>
              <a:t>Expanded towards the other GULF countries</a:t>
            </a:r>
          </a:p>
          <a:p>
            <a:pPr lvl="0" rtl="0">
              <a:spcBef>
                <a:spcPts val="0"/>
              </a:spcBef>
              <a:buNone/>
            </a:pPr>
            <a:endParaRPr/>
          </a:p>
        </p:txBody>
      </p:sp>
    </p:spTree>
    <p:extLst>
      <p:ext uri="{BB962C8B-B14F-4D97-AF65-F5344CB8AC3E}">
        <p14:creationId xmlns:p14="http://schemas.microsoft.com/office/powerpoint/2010/main" val="13831182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418993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712637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586952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115153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nl"/>
              <a:t>-38 countries across the Middle East, Africa, and Asia</a:t>
            </a:r>
          </a:p>
          <a:p>
            <a:pPr lvl="0">
              <a:spcBef>
                <a:spcPts val="0"/>
              </a:spcBef>
              <a:buNone/>
            </a:pPr>
            <a:r>
              <a:rPr lang="nl"/>
              <a:t>-in 1995, Carrefour opened its first hypermarket in City Centre Deira UAE and through the years, expanded to over 175 Carrefour stores in 15 countries across the region, serving over 200,000 customers a day. </a:t>
            </a:r>
          </a:p>
          <a:p>
            <a:pPr lvl="0" rtl="0">
              <a:spcBef>
                <a:spcPts val="0"/>
              </a:spcBef>
              <a:buNone/>
            </a:pPr>
            <a:r>
              <a:rPr lang="nl"/>
              <a:t>-offers an unrivalled choice of more than 100,000 food and non-food products as well as thousands of household goods.</a:t>
            </a:r>
          </a:p>
        </p:txBody>
      </p:sp>
    </p:spTree>
    <p:extLst>
      <p:ext uri="{BB962C8B-B14F-4D97-AF65-F5344CB8AC3E}">
        <p14:creationId xmlns:p14="http://schemas.microsoft.com/office/powerpoint/2010/main" val="1539812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nl"/>
              <a:t>https://ecommercenews.eu/ecommerce-turkey-worth-7-95-billion-euros-2016/</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nl"/>
              <a:t>Gulf cooperation council</a:t>
            </a:r>
          </a:p>
          <a:p>
            <a:pPr lvl="0">
              <a:spcBef>
                <a:spcPts val="0"/>
              </a:spcBef>
              <a:buNone/>
            </a:pPr>
            <a:endParaRPr/>
          </a:p>
          <a:p>
            <a:pPr lvl="0" rtl="0">
              <a:spcBef>
                <a:spcPts val="0"/>
              </a:spcBef>
              <a:buNone/>
            </a:pPr>
            <a:r>
              <a:rPr lang="nl" sz="900">
                <a:solidFill>
                  <a:srgbClr val="333333"/>
                </a:solidFill>
                <a:highlight>
                  <a:srgbClr val="FFFFFF"/>
                </a:highlight>
              </a:rPr>
              <a:t> 71% share of the UAE mobile handset market</a:t>
            </a:r>
          </a:p>
        </p:txBody>
      </p:sp>
    </p:spTree>
    <p:extLst>
      <p:ext uri="{BB962C8B-B14F-4D97-AF65-F5344CB8AC3E}">
        <p14:creationId xmlns:p14="http://schemas.microsoft.com/office/powerpoint/2010/main" val="21426068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nl" sz="1050">
                <a:solidFill>
                  <a:srgbClr val="222222"/>
                </a:solidFill>
                <a:highlight>
                  <a:srgbClr val="FFFFFF"/>
                </a:highlight>
              </a:rPr>
              <a:t>In December 2005, TECOM, a member of Dubai Holding, acquired a 40% share of the Axiom Telecom.</a:t>
            </a:r>
          </a:p>
          <a:p>
            <a:pPr lvl="0">
              <a:spcBef>
                <a:spcPts val="0"/>
              </a:spcBef>
              <a:buNone/>
            </a:pPr>
            <a:endParaRPr sz="1050">
              <a:solidFill>
                <a:srgbClr val="222222"/>
              </a:solidFill>
              <a:highlight>
                <a:srgbClr val="FFFFFF"/>
              </a:highlight>
            </a:endParaRPr>
          </a:p>
          <a:p>
            <a:pPr lvl="0">
              <a:spcBef>
                <a:spcPts val="0"/>
              </a:spcBef>
              <a:buNone/>
            </a:pPr>
            <a:endParaRPr sz="1050">
              <a:solidFill>
                <a:srgbClr val="222222"/>
              </a:solidFill>
              <a:highlight>
                <a:srgbClr val="FFFFFF"/>
              </a:highlight>
            </a:endParaRPr>
          </a:p>
          <a:p>
            <a:pPr lvl="0" rtl="0">
              <a:spcBef>
                <a:spcPts val="0"/>
              </a:spcBef>
              <a:buNone/>
            </a:pPr>
            <a:endParaRPr sz="1050">
              <a:solidFill>
                <a:srgbClr val="222222"/>
              </a:solidFill>
              <a:highlight>
                <a:srgbClr val="FFFFFF"/>
              </a:highlight>
            </a:endParaRPr>
          </a:p>
        </p:txBody>
      </p:sp>
    </p:spTree>
    <p:extLst>
      <p:ext uri="{BB962C8B-B14F-4D97-AF65-F5344CB8AC3E}">
        <p14:creationId xmlns:p14="http://schemas.microsoft.com/office/powerpoint/2010/main" val="1949555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US" sz="1100" b="0" i="0" kern="1200" dirty="0" smtClean="0">
                <a:solidFill>
                  <a:schemeClr val="tx1"/>
                </a:solidFill>
                <a:effectLst/>
                <a:latin typeface="+mn-lt"/>
                <a:ea typeface="+mn-ea"/>
                <a:cs typeface="+mn-cs"/>
              </a:rPr>
              <a:t>Everyone knows that the tango relies on the grace and harmony of its dancers, that there must always be two involved, and that neither can soar without the other. That's why "it takes two to tango". And that's why LetsTango.com was created — to bring that essence of harmony and grace to online shopping, with the idea that we can be your partner in every step of the way, in giving you a revolutionary and fun shopping experience. </a:t>
            </a:r>
          </a:p>
          <a:p>
            <a:pPr lvl="0" rtl="0">
              <a:spcBef>
                <a:spcPts val="0"/>
              </a:spcBef>
              <a:buNone/>
            </a:pPr>
            <a:endParaRPr lang="en-US" sz="1100" b="0" i="0" kern="1200" dirty="0" smtClean="0">
              <a:solidFill>
                <a:schemeClr val="tx1"/>
              </a:solidFill>
              <a:effectLst/>
              <a:latin typeface="+mn-lt"/>
              <a:ea typeface="+mn-ea"/>
              <a:cs typeface="+mn-cs"/>
            </a:endParaRPr>
          </a:p>
          <a:p>
            <a:pPr lvl="0" rtl="0">
              <a:spcBef>
                <a:spcPts val="0"/>
              </a:spcBef>
              <a:buNone/>
            </a:pPr>
            <a:r>
              <a:rPr lang="en-US" sz="1100" b="0" i="0" kern="1200" dirty="0" smtClean="0">
                <a:solidFill>
                  <a:schemeClr val="tx1"/>
                </a:solidFill>
                <a:effectLst/>
                <a:latin typeface="+mn-lt"/>
                <a:ea typeface="+mn-ea"/>
                <a:cs typeface="+mn-cs"/>
              </a:rPr>
              <a:t>Founded</a:t>
            </a:r>
            <a:r>
              <a:rPr lang="en-US" sz="1100" b="0" i="0" kern="1200" baseline="0" dirty="0" smtClean="0">
                <a:solidFill>
                  <a:schemeClr val="tx1"/>
                </a:solidFill>
                <a:effectLst/>
                <a:latin typeface="+mn-lt"/>
                <a:ea typeface="+mn-ea"/>
                <a:cs typeface="+mn-cs"/>
              </a:rPr>
              <a:t> in 2013 on June 26</a:t>
            </a:r>
            <a:r>
              <a:rPr lang="en-US" sz="1100" b="0" i="0" kern="1200" baseline="30000" dirty="0" smtClean="0">
                <a:solidFill>
                  <a:schemeClr val="tx1"/>
                </a:solidFill>
                <a:effectLst/>
                <a:latin typeface="+mn-lt"/>
                <a:ea typeface="+mn-ea"/>
                <a:cs typeface="+mn-cs"/>
              </a:rPr>
              <a:t>th</a:t>
            </a:r>
          </a:p>
          <a:p>
            <a:pPr lvl="0" rtl="0">
              <a:spcBef>
                <a:spcPts val="0"/>
              </a:spcBef>
              <a:buNone/>
            </a:pPr>
            <a:endParaRPr lang="en-US" sz="1100" b="0" i="0" kern="1200" baseline="30000" dirty="0" smtClean="0">
              <a:solidFill>
                <a:schemeClr val="tx1"/>
              </a:solidFill>
              <a:effectLst/>
              <a:latin typeface="+mn-lt"/>
              <a:ea typeface="+mn-ea"/>
              <a:cs typeface="+mn-cs"/>
            </a:endParaRPr>
          </a:p>
          <a:p>
            <a:pPr lvl="0" rtl="0">
              <a:spcBef>
                <a:spcPts val="0"/>
              </a:spcBef>
              <a:buNone/>
            </a:pPr>
            <a:endParaRPr lang="en-US" sz="1100" b="0" i="0" kern="1200" baseline="0" dirty="0" smtClean="0">
              <a:solidFill>
                <a:schemeClr val="tx1"/>
              </a:solidFill>
              <a:effectLst/>
              <a:latin typeface="+mn-lt"/>
              <a:ea typeface="+mn-ea"/>
              <a:cs typeface="+mn-cs"/>
            </a:endParaRPr>
          </a:p>
          <a:p>
            <a:pPr lvl="0" rtl="0">
              <a:spcBef>
                <a:spcPts val="0"/>
              </a:spcBef>
              <a:buNone/>
            </a:pPr>
            <a:endParaRPr lang="en-US" sz="1100" b="0" i="0" kern="1200" baseline="0" dirty="0" smtClean="0">
              <a:solidFill>
                <a:schemeClr val="tx1"/>
              </a:solidFill>
              <a:effectLst/>
              <a:latin typeface="+mn-lt"/>
              <a:ea typeface="+mn-ea"/>
              <a:cs typeface="+mn-cs"/>
            </a:endParaRPr>
          </a:p>
          <a:p>
            <a:pPr lvl="0" rtl="0">
              <a:spcBef>
                <a:spcPts val="0"/>
              </a:spcBef>
              <a:buNone/>
            </a:pPr>
            <a:endParaRPr lang="en-US" sz="1100" b="0" i="0" kern="1200" dirty="0" smtClean="0">
              <a:solidFill>
                <a:schemeClr val="tx1"/>
              </a:solidFill>
              <a:effectLst/>
              <a:latin typeface="+mn-lt"/>
              <a:ea typeface="+mn-ea"/>
              <a:cs typeface="+mn-cs"/>
            </a:endParaRPr>
          </a:p>
          <a:p>
            <a:pPr lvl="0" rtl="0">
              <a:spcBef>
                <a:spcPts val="0"/>
              </a:spcBef>
              <a:buNone/>
            </a:pPr>
            <a:endParaRPr dirty="0"/>
          </a:p>
        </p:txBody>
      </p:sp>
    </p:spTree>
    <p:extLst>
      <p:ext uri="{BB962C8B-B14F-4D97-AF65-F5344CB8AC3E}">
        <p14:creationId xmlns:p14="http://schemas.microsoft.com/office/powerpoint/2010/main" val="18066589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lang="en-US" sz="1100" b="0" i="0" kern="1200" baseline="30000" dirty="0" smtClean="0">
              <a:solidFill>
                <a:schemeClr val="tx1"/>
              </a:solidFill>
              <a:effectLst/>
              <a:latin typeface="+mn-lt"/>
              <a:ea typeface="+mn-ea"/>
              <a:cs typeface="+mn-cs"/>
            </a:endParaRPr>
          </a:p>
          <a:p>
            <a:pPr lvl="0" rtl="0">
              <a:spcBef>
                <a:spcPts val="0"/>
              </a:spcBef>
              <a:buNone/>
            </a:pPr>
            <a:endParaRPr lang="en-US" sz="1100" b="0" i="0" kern="1200" baseline="0" dirty="0" smtClean="0">
              <a:solidFill>
                <a:schemeClr val="tx1"/>
              </a:solidFill>
              <a:effectLst/>
              <a:latin typeface="+mn-lt"/>
              <a:ea typeface="+mn-ea"/>
              <a:cs typeface="+mn-cs"/>
            </a:endParaRPr>
          </a:p>
          <a:p>
            <a:pPr lvl="0" rtl="0">
              <a:spcBef>
                <a:spcPts val="0"/>
              </a:spcBef>
              <a:buNone/>
            </a:pPr>
            <a:endParaRPr lang="en-US" sz="1100" b="0" i="0" kern="1200" baseline="0" dirty="0" smtClean="0">
              <a:solidFill>
                <a:schemeClr val="tx1"/>
              </a:solidFill>
              <a:effectLst/>
              <a:latin typeface="+mn-lt"/>
              <a:ea typeface="+mn-ea"/>
              <a:cs typeface="+mn-cs"/>
            </a:endParaRPr>
          </a:p>
          <a:p>
            <a:pPr lvl="0" rtl="0">
              <a:spcBef>
                <a:spcPts val="0"/>
              </a:spcBef>
              <a:buNone/>
            </a:pPr>
            <a:endParaRPr lang="en-US" sz="1100" b="0" i="0" kern="1200" dirty="0" smtClean="0">
              <a:solidFill>
                <a:schemeClr val="tx1"/>
              </a:solidFill>
              <a:effectLst/>
              <a:latin typeface="+mn-lt"/>
              <a:ea typeface="+mn-ea"/>
              <a:cs typeface="+mn-cs"/>
            </a:endParaRPr>
          </a:p>
          <a:p>
            <a:pPr lvl="0" rtl="0">
              <a:spcBef>
                <a:spcPts val="0"/>
              </a:spcBef>
              <a:buNone/>
            </a:pPr>
            <a:endParaRPr dirty="0"/>
          </a:p>
        </p:txBody>
      </p:sp>
    </p:spTree>
    <p:extLst>
      <p:ext uri="{BB962C8B-B14F-4D97-AF65-F5344CB8AC3E}">
        <p14:creationId xmlns:p14="http://schemas.microsoft.com/office/powerpoint/2010/main" val="17554429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228600" rtl="0">
              <a:spcBef>
                <a:spcPts val="0"/>
              </a:spcBef>
              <a:buChar char="-"/>
            </a:pPr>
            <a:r>
              <a:rPr lang="nl" sz="1050">
                <a:solidFill>
                  <a:srgbClr val="222222"/>
                </a:solidFill>
                <a:highlight>
                  <a:srgbClr val="FFFFFF"/>
                </a:highlight>
              </a:rPr>
              <a:t>In 2011 Souq.com changed its model to an online shopping site similar to </a:t>
            </a:r>
            <a:r>
              <a:rPr lang="nl" sz="1050" u="sng">
                <a:solidFill>
                  <a:srgbClr val="0B0080"/>
                </a:solidFill>
                <a:highlight>
                  <a:srgbClr val="FFFFFF"/>
                </a:highlight>
                <a:hlinkClick r:id="rId3"/>
              </a:rPr>
              <a:t>Amazon.com</a:t>
            </a:r>
            <a:r>
              <a:rPr lang="nl" sz="1050">
                <a:solidFill>
                  <a:srgbClr val="222222"/>
                </a:solidFill>
                <a:highlight>
                  <a:srgbClr val="FFFFFF"/>
                </a:highlight>
              </a:rPr>
              <a:t> with a marketplace and retail items for sale on its platform.</a:t>
            </a:r>
            <a:br>
              <a:rPr lang="nl" sz="1050">
                <a:solidFill>
                  <a:srgbClr val="222222"/>
                </a:solidFill>
                <a:highlight>
                  <a:srgbClr val="FFFFFF"/>
                </a:highlight>
              </a:rPr>
            </a:br>
            <a:endParaRPr lang="nl" sz="1050">
              <a:solidFill>
                <a:srgbClr val="222222"/>
              </a:solidFill>
              <a:highlight>
                <a:srgbClr val="FFFFFF"/>
              </a:highlight>
            </a:endParaRPr>
          </a:p>
          <a:p>
            <a:pPr marL="457200" lvl="0" indent="-295275" rtl="0">
              <a:spcBef>
                <a:spcPts val="0"/>
              </a:spcBef>
              <a:buClr>
                <a:srgbClr val="222222"/>
              </a:buClr>
              <a:buSzPct val="95454"/>
              <a:buChar char="-"/>
            </a:pPr>
            <a:r>
              <a:rPr lang="nl" sz="1050">
                <a:solidFill>
                  <a:srgbClr val="222222"/>
                </a:solidFill>
                <a:highlight>
                  <a:srgbClr val="FFFFFF"/>
                </a:highlight>
              </a:rPr>
              <a:t>In March 2014, the company raised $75 million from Naspers, bringing the total Souq.com had raised since its inception to $150 million. </a:t>
            </a:r>
            <a:br>
              <a:rPr lang="nl" sz="1050">
                <a:solidFill>
                  <a:srgbClr val="222222"/>
                </a:solidFill>
                <a:highlight>
                  <a:srgbClr val="FFFFFF"/>
                </a:highlight>
              </a:rPr>
            </a:br>
            <a:endParaRPr lang="nl" sz="1050">
              <a:solidFill>
                <a:srgbClr val="222222"/>
              </a:solidFill>
              <a:highlight>
                <a:srgbClr val="FFFFFF"/>
              </a:highlight>
            </a:endParaRPr>
          </a:p>
          <a:p>
            <a:pPr marL="457200" lvl="0" indent="-295275" rtl="0">
              <a:spcBef>
                <a:spcPts val="0"/>
              </a:spcBef>
              <a:buClr>
                <a:srgbClr val="222222"/>
              </a:buClr>
              <a:buSzPct val="95454"/>
              <a:buChar char="-"/>
            </a:pPr>
            <a:r>
              <a:rPr lang="nl" sz="1050">
                <a:solidFill>
                  <a:srgbClr val="222222"/>
                </a:solidFill>
                <a:highlight>
                  <a:srgbClr val="FFFFFF"/>
                </a:highlight>
              </a:rPr>
              <a:t>Backed by Tiger Global Management and Naspers in 2015.</a:t>
            </a:r>
          </a:p>
          <a:p>
            <a:pPr marL="457200" lvl="0" indent="-295275" rtl="0">
              <a:spcBef>
                <a:spcPts val="0"/>
              </a:spcBef>
              <a:buClr>
                <a:srgbClr val="222222"/>
              </a:buClr>
              <a:buSzPct val="95454"/>
              <a:buChar char="-"/>
            </a:pPr>
            <a:r>
              <a:rPr lang="nl" sz="1050">
                <a:solidFill>
                  <a:srgbClr val="222222"/>
                </a:solidFill>
                <a:highlight>
                  <a:srgbClr val="FFFFFF"/>
                </a:highlight>
              </a:rPr>
              <a:t>In October 2015,  it was reported that in a round of fundraising, the company was valued at around $1 billion, during that time, it had 10 million visitors monthly</a:t>
            </a:r>
            <a:br>
              <a:rPr lang="nl" sz="1050">
                <a:solidFill>
                  <a:srgbClr val="222222"/>
                </a:solidFill>
                <a:highlight>
                  <a:srgbClr val="FFFFFF"/>
                </a:highlight>
              </a:rPr>
            </a:br>
            <a:endParaRPr lang="nl" sz="1050">
              <a:solidFill>
                <a:srgbClr val="222222"/>
              </a:solidFill>
              <a:highlight>
                <a:srgbClr val="FFFFFF"/>
              </a:highlight>
            </a:endParaRPr>
          </a:p>
          <a:p>
            <a:pPr marL="457200" lvl="0" indent="-295275" rtl="0">
              <a:spcBef>
                <a:spcPts val="0"/>
              </a:spcBef>
              <a:buClr>
                <a:srgbClr val="222222"/>
              </a:buClr>
              <a:buSzPct val="95454"/>
              <a:buChar char="-"/>
            </a:pPr>
            <a:r>
              <a:rPr lang="nl" sz="1050">
                <a:solidFill>
                  <a:srgbClr val="222222"/>
                </a:solidFill>
                <a:highlight>
                  <a:srgbClr val="FFFFFF"/>
                </a:highlight>
              </a:rPr>
              <a:t>On 27th of March Emaar Malls made an offer of 800 million for Souq. Also at that time it sold over 8.4 million products in 31 categories with around 45 million visitors per month!</a:t>
            </a:r>
            <a:br>
              <a:rPr lang="nl" sz="1050">
                <a:solidFill>
                  <a:srgbClr val="222222"/>
                </a:solidFill>
                <a:highlight>
                  <a:srgbClr val="FFFFFF"/>
                </a:highlight>
              </a:rPr>
            </a:br>
            <a:endParaRPr lang="nl" sz="1050">
              <a:solidFill>
                <a:srgbClr val="222222"/>
              </a:solidFill>
              <a:highlight>
                <a:srgbClr val="FFFFFF"/>
              </a:highlight>
            </a:endParaRPr>
          </a:p>
          <a:p>
            <a:pPr marL="457200" lvl="0" indent="-295275" rtl="0">
              <a:spcBef>
                <a:spcPts val="0"/>
              </a:spcBef>
              <a:buClr>
                <a:srgbClr val="222222"/>
              </a:buClr>
              <a:buSzPct val="95454"/>
              <a:buChar char="-"/>
            </a:pPr>
            <a:r>
              <a:rPr lang="nl" sz="1050">
                <a:solidFill>
                  <a:srgbClr val="222222"/>
                </a:solidFill>
                <a:highlight>
                  <a:srgbClr val="FFFFFF"/>
                </a:highlight>
              </a:rPr>
              <a:t>The company was known as </a:t>
            </a:r>
            <a:r>
              <a:rPr lang="nl"/>
              <a:t>the amazon among the Arab countries, this became especially true when on the 28th of March, Amazon confirmed it would be taking over Souq later that year. The deal was supposed to be around ~700 million-ish.</a:t>
            </a:r>
          </a:p>
        </p:txBody>
      </p:sp>
    </p:spTree>
    <p:extLst>
      <p:ext uri="{BB962C8B-B14F-4D97-AF65-F5344CB8AC3E}">
        <p14:creationId xmlns:p14="http://schemas.microsoft.com/office/powerpoint/2010/main" val="8208326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US" sz="1100" b="0" i="0" kern="1200" dirty="0" smtClean="0">
                <a:solidFill>
                  <a:schemeClr val="tx1"/>
                </a:solidFill>
                <a:effectLst/>
                <a:latin typeface="+mn-lt"/>
                <a:ea typeface="+mn-ea"/>
                <a:cs typeface="+mn-cs"/>
              </a:rPr>
              <a:t>$344.784 ad revenue</a:t>
            </a:r>
          </a:p>
          <a:p>
            <a:pPr lvl="0" rtl="0">
              <a:spcBef>
                <a:spcPts val="0"/>
              </a:spcBef>
              <a:buNone/>
            </a:pPr>
            <a:endParaRPr sz="1050" dirty="0">
              <a:solidFill>
                <a:srgbClr val="222222"/>
              </a:solidFill>
              <a:highlight>
                <a:srgbClr val="FFFFFF"/>
              </a:highlight>
            </a:endParaRPr>
          </a:p>
        </p:txBody>
      </p:sp>
    </p:spTree>
    <p:extLst>
      <p:ext uri="{BB962C8B-B14F-4D97-AF65-F5344CB8AC3E}">
        <p14:creationId xmlns:p14="http://schemas.microsoft.com/office/powerpoint/2010/main" val="16072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NL" u="sng">
                <a:hlinkClick r:id="rId3"/>
              </a:rPr>
              <a:t>https://en.portal.santandertrade.com/analyse-markets/brazil/reaching-the-consumer</a:t>
            </a:r>
            <a:r>
              <a:rPr lang="nl-NL" u="sng">
                <a:hlinkClick r:id="rId4"/>
              </a:rPr>
              <a:t>s</a:t>
            </a:r>
            <a:endParaRPr lang="en-US">
              <a:hlinkClick r:id="rId4"/>
            </a:endParaRPr>
          </a:p>
          <a:p>
            <a:r>
              <a:rPr lang="nl-NL" u="sng">
                <a:solidFill>
                  <a:srgbClr val="FFFFFF"/>
                </a:solidFill>
                <a:hlinkClick r:id="rId5"/>
              </a:rPr>
              <a:t>https://www.worlddata.info/average-income.ph</a:t>
            </a:r>
          </a:p>
          <a:p>
            <a:r>
              <a:rPr lang="nl-NL">
                <a:solidFill>
                  <a:srgbClr val="FFFFFF"/>
                </a:solidFill>
                <a:hlinkClick r:id="rId6"/>
              </a:rPr>
              <a:t>http://www.helpmijleven.org/brazilie/sloppenwijken.html</a:t>
            </a:r>
            <a:endParaRPr>
              <a:hlinkClick r:id="rId6"/>
            </a:endParaRPr>
          </a:p>
          <a:p>
            <a:endParaRPr lang="nl-NL">
              <a:solidFill>
                <a:srgbClr val="FFFFFF"/>
              </a:solidFill>
            </a:endParaRP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05A28C9E-9207-4CB3-9A51-DE729ABAB543}" type="slidenum">
              <a:rPr lang="en-US"/>
              <a:t>40</a:t>
            </a:fld>
            <a:endParaRPr lang="en-US"/>
          </a:p>
        </p:txBody>
      </p:sp>
    </p:spTree>
    <p:extLst>
      <p:ext uri="{BB962C8B-B14F-4D97-AF65-F5344CB8AC3E}">
        <p14:creationId xmlns:p14="http://schemas.microsoft.com/office/powerpoint/2010/main" val="2877049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NL" u="sng">
                <a:solidFill>
                  <a:srgbClr val="FFFFFF"/>
                </a:solidFill>
                <a:hlinkClick r:id="rId3"/>
              </a:rPr>
              <a:t>http://sbvc.com.br/wp-content/uploads/2016/12/Ranking-SBVC-50-Maiores-Empresas-do-E-commerce-Brasileiro-2016.pdf</a:t>
            </a:r>
          </a:p>
          <a:p>
            <a:r>
              <a:rPr lang="nl-NL">
                <a:solidFill>
                  <a:srgbClr val="FFFFFF"/>
                </a:solidFill>
                <a:hlinkClick r:id="rId4" invalidUrl="https://icthva-my.sharepoint.com/personal/heisenm001_hva_nl/_layouts/15/onedrive.aspx?csf=1&amp;FolderCTID=0x012000C5AA97687DA6004DB7FD71892A522F99&amp;id=/personal/heisenm001_hva_nl/Documents/Online Marketing/Webshoppers_36.pdf&amp;parent=/personal/heisenm001_hva_nl/Documents/Online Marketing"/>
              </a:rPr>
              <a:t>https://icthva-my.sharepoint.com/personal/heisenm001_hva_nl/_layouts/15/onedrive.aspx?csf=1&amp;FolderCTID=0x012000C5AA97687DA6004DB7FD71892A522F99&amp;id=%2Fpersonal%2Fheisenm001%5Fhva%5Fnl%2FDocuments%2FOnline%20Marketing%2FWebshoppers%5F36%2Epdf&amp;parent=%2Fpersonal%2Fheisenm001%5Fhva%5Fnl%2FDocuments%2FOnline%20Marketing</a:t>
            </a:r>
            <a:endParaRPr>
              <a:solidFill>
                <a:srgbClr val="000000"/>
              </a:solidFill>
              <a:hlinkClick r:id="rId5" invalidUrl="https://icthva-my.sharepoint.com/personal/heisenm001_hva_nl/_layouts/15/onedrive.aspx?csf=1&amp;FolderCTID=0x012000C5AA97687DA6004DB7FD71892A522F99&amp;id=/personal/heisenm001_hva_nl/Documents/Online Marketing/Webshoppers_36.pdf&amp;parent=/personal/heisenm001_hva_nl/Documents/Online Marketing"/>
            </a:endParaRPr>
          </a:p>
          <a:p>
            <a:endParaRPr lang="nl-NL">
              <a:solidFill>
                <a:srgbClr val="FFFFFF"/>
              </a:solidFill>
            </a:endParaRP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05A28C9E-9207-4CB3-9A51-DE729ABAB543}" type="slidenum">
              <a:rPr lang="en-US"/>
              <a:t>41</a:t>
            </a:fld>
            <a:endParaRPr lang="en-US"/>
          </a:p>
        </p:txBody>
      </p:sp>
    </p:spTree>
    <p:extLst>
      <p:ext uri="{BB962C8B-B14F-4D97-AF65-F5344CB8AC3E}">
        <p14:creationId xmlns:p14="http://schemas.microsoft.com/office/powerpoint/2010/main" val="16305331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NL" u="sng">
                <a:solidFill>
                  <a:srgbClr val="FFFFFF"/>
                </a:solidFill>
                <a:hlinkClick r:id="rId3"/>
              </a:rPr>
              <a:t>http://sbvc.com.br/wp-content/uploads/2016/12/Ranking-SBVC-50-Maiores-Empresas-do-E-commerce-Brasileiro-2016.pdf</a:t>
            </a:r>
          </a:p>
          <a:p>
            <a:r>
              <a:rPr lang="nl-NL" u="sng">
                <a:solidFill>
                  <a:srgbClr val="FFFFFF"/>
                </a:solidFill>
                <a:hlinkClick r:id="rId4"/>
              </a:rPr>
              <a:t>https://ecommercenews.eu/bol-com-biggest-online-retailer-netherlands/</a:t>
            </a:r>
            <a:endParaRP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05A28C9E-9207-4CB3-9A51-DE729ABAB543}" type="slidenum">
              <a:rPr lang="en-US"/>
              <a:t>42</a:t>
            </a:fld>
            <a:endParaRPr lang="en-US"/>
          </a:p>
        </p:txBody>
      </p:sp>
    </p:spTree>
    <p:extLst>
      <p:ext uri="{BB962C8B-B14F-4D97-AF65-F5344CB8AC3E}">
        <p14:creationId xmlns:p14="http://schemas.microsoft.com/office/powerpoint/2010/main" val="13882650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NL" u="sng">
                <a:solidFill>
                  <a:srgbClr val="FFFFFF"/>
                </a:solidFill>
                <a:hlinkClick r:id="rId3"/>
              </a:rPr>
              <a:t>http://sbvc.com.br/wp-content/uploads/2016/12/Ranking-SBVC-50-Maiores-Empresas-do-E-commerce-Brasileiro-2016.pdf</a:t>
            </a:r>
            <a:endParaRPr lang="nl-NL">
              <a:solidFill>
                <a:srgbClr val="FFFFFF"/>
              </a:solidFill>
            </a:endParaRPr>
          </a:p>
          <a:p>
            <a:r>
              <a:rPr lang="nl-NL" u="sng">
                <a:hlinkClick r:id="rId4"/>
              </a:rPr>
              <a:t>https://www.ecommercewiki.org/wikis/www.ecommercewiki.org/images/4/42/Brazil_B2C_E-commerce_Report.pdf</a:t>
            </a:r>
            <a:endParaRPr/>
          </a:p>
          <a:p>
            <a:endParaRPr lang="nl-NL" u="sng"/>
          </a:p>
          <a:p>
            <a:r>
              <a:rPr lang="en-GB" u="sng">
                <a:solidFill>
                  <a:srgbClr val="FFFFFF"/>
                </a:solidFill>
                <a:hlinkClick r:id="rId5"/>
              </a:rPr>
              <a:t>https://www.export.gov/article?id=Brazil-e-Commerce</a:t>
            </a:r>
            <a:endParaRPr lang="nl-NL">
              <a:solidFill>
                <a:srgbClr val="FFFFFF"/>
              </a:solidFill>
            </a:endParaRPr>
          </a:p>
          <a:p>
            <a:endParaRPr lang="nl-NL" u="sng">
              <a:solidFill>
                <a:srgbClr val="000000"/>
              </a:solidFill>
            </a:endParaRPr>
          </a:p>
          <a:p>
            <a:endParaRPr lang="nl-NL" u="sng"/>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05A28C9E-9207-4CB3-9A51-DE729ABAB543}" type="slidenum">
              <a:rPr lang="en-US"/>
              <a:t>43</a:t>
            </a:fld>
            <a:endParaRPr lang="en-US"/>
          </a:p>
        </p:txBody>
      </p:sp>
    </p:spTree>
    <p:extLst>
      <p:ext uri="{BB962C8B-B14F-4D97-AF65-F5344CB8AC3E}">
        <p14:creationId xmlns:p14="http://schemas.microsoft.com/office/powerpoint/2010/main" val="1596553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lnSpc>
                <a:spcPct val="115000"/>
              </a:lnSpc>
              <a:spcBef>
                <a:spcPts val="0"/>
              </a:spcBef>
              <a:buNone/>
            </a:pPr>
            <a:r>
              <a:rPr lang="nl" sz="1050" u="sng">
                <a:solidFill>
                  <a:srgbClr val="333333"/>
                </a:solidFill>
                <a:highlight>
                  <a:srgbClr val="FFFFFF"/>
                </a:highlight>
                <a:hlinkClick r:id="rId3"/>
              </a:rPr>
              <a:t>GittiGidiyor</a:t>
            </a:r>
            <a:r>
              <a:rPr lang="nl" sz="1050">
                <a:highlight>
                  <a:srgbClr val="FFFFFF"/>
                </a:highlight>
              </a:rPr>
              <a:t> (eBay Turkey) is doing a great job in keeping the leadership. </a:t>
            </a:r>
            <a:r>
              <a:rPr lang="nl" sz="1050" u="sng">
                <a:highlight>
                  <a:srgbClr val="FFFFFF"/>
                </a:highlight>
                <a:hlinkClick r:id="rId4"/>
              </a:rPr>
              <a:t>Hepsiburada </a:t>
            </a:r>
            <a:r>
              <a:rPr lang="nl" sz="1050">
                <a:highlight>
                  <a:srgbClr val="FFFFFF"/>
                </a:highlight>
              </a:rPr>
              <a:t>has a strong Year-over-Year (YoY) growth and comes close to the neck of GittiGidiyor as never before. Number three is </a:t>
            </a:r>
            <a:r>
              <a:rPr lang="nl" sz="1050" u="sng">
                <a:highlight>
                  <a:srgbClr val="FFFFFF"/>
                </a:highlight>
                <a:hlinkClick r:id="rId5"/>
              </a:rPr>
              <a:t>Markafoni</a:t>
            </a:r>
            <a:r>
              <a:rPr lang="nl" sz="1050">
                <a:highlight>
                  <a:srgbClr val="FFFFFF"/>
                </a:highlight>
              </a:rPr>
              <a:t>. The biggest growth rates in in the last years come from Private Shopping Players, especially </a:t>
            </a:r>
            <a:r>
              <a:rPr lang="nl" sz="1050" u="sng">
                <a:highlight>
                  <a:srgbClr val="FFFFFF"/>
                </a:highlight>
                <a:hlinkClick r:id="rId6"/>
              </a:rPr>
              <a:t>Vipdükkan</a:t>
            </a:r>
            <a:r>
              <a:rPr lang="nl" sz="1050">
                <a:highlight>
                  <a:srgbClr val="FFFFFF"/>
                </a:highlight>
              </a:rPr>
              <a:t>, </a:t>
            </a:r>
            <a:r>
              <a:rPr lang="nl" sz="1050" u="sng">
                <a:highlight>
                  <a:srgbClr val="FFFFFF"/>
                </a:highlight>
                <a:hlinkClick r:id="rId7"/>
              </a:rPr>
              <a:t>Limango </a:t>
            </a:r>
            <a:r>
              <a:rPr lang="nl" sz="1050">
                <a:highlight>
                  <a:srgbClr val="FFFFFF"/>
                </a:highlight>
              </a:rPr>
              <a:t>and Markafoni. One of the major lovebrands of the Turkish eCommerce, </a:t>
            </a:r>
            <a:r>
              <a:rPr lang="nl" sz="1050" u="sng">
                <a:highlight>
                  <a:srgbClr val="FFFFFF"/>
                </a:highlight>
                <a:hlinkClick r:id="rId8"/>
              </a:rPr>
              <a:t>Yemeksepeti</a:t>
            </a:r>
            <a:r>
              <a:rPr lang="nl" sz="1050">
                <a:highlight>
                  <a:srgbClr val="FFFFFF"/>
                </a:highlight>
              </a:rPr>
              <a:t>, continued to stay among the top 20 with a tremendous growth rate of 51% (which is the 7th highest growth rate, and faster than the top 2 players). Same with </a:t>
            </a:r>
            <a:r>
              <a:rPr lang="nl" sz="1050" u="sng">
                <a:highlight>
                  <a:srgbClr val="FFFFFF"/>
                </a:highlight>
                <a:hlinkClick r:id="rId9"/>
              </a:rPr>
              <a:t>Biletix </a:t>
            </a:r>
            <a:r>
              <a:rPr lang="nl" sz="1050">
                <a:highlight>
                  <a:srgbClr val="FFFFFF"/>
                </a:highlight>
              </a:rPr>
              <a:t>which managed to reach 55% growth rate.</a:t>
            </a:r>
          </a:p>
          <a:p>
            <a:pPr lvl="0" rtl="0">
              <a:lnSpc>
                <a:spcPct val="115000"/>
              </a:lnSpc>
              <a:spcBef>
                <a:spcPts val="0"/>
              </a:spcBef>
              <a:buNone/>
            </a:pPr>
            <a:r>
              <a:rPr lang="nl" sz="1050">
                <a:highlight>
                  <a:srgbClr val="FFFFFF"/>
                </a:highlight>
              </a:rPr>
              <a:t>The big winner in the Turkish eCommerce is Private Shopping as a segment. Turkey is one of those countries accepting and loving this flash sales offering. The competition is tough. The Private Shopping sites discovered TV ads and started to reach out for new customer segments. And we might face some surprises as Vipdükkan is growing like hell (but from low levels) and has the chance to become the number three in this segment and pushing </a:t>
            </a:r>
            <a:r>
              <a:rPr lang="nl" sz="1050" u="sng">
                <a:highlight>
                  <a:srgbClr val="FFFFFF"/>
                </a:highlight>
                <a:hlinkClick r:id="rId10"/>
              </a:rPr>
              <a:t>Trendyol </a:t>
            </a:r>
            <a:r>
              <a:rPr lang="nl" sz="1050">
                <a:highlight>
                  <a:srgbClr val="FFFFFF"/>
                </a:highlight>
              </a:rPr>
              <a:t>down to number four. Hepsiburada is the big old lady of the Turkish eTailers. If we would do a ranking according the revenues, they would clearly lead the eCommerce. Yes, they are big but are growing in an impressive way: 43% is very respectable for a big player. </a:t>
            </a:r>
            <a:r>
              <a:rPr lang="nl" sz="1050" u="sng">
                <a:highlight>
                  <a:srgbClr val="FFFFFF"/>
                </a:highlight>
                <a:hlinkClick r:id="rId11"/>
              </a:rPr>
              <a:t>Vatan </a:t>
            </a:r>
            <a:r>
              <a:rPr lang="nl" sz="1050">
                <a:highlight>
                  <a:srgbClr val="FFFFFF"/>
                </a:highlight>
              </a:rPr>
              <a:t>is leading the Consumer Electronics Segment. </a:t>
            </a:r>
            <a:r>
              <a:rPr lang="nl" sz="1050" u="sng">
                <a:highlight>
                  <a:srgbClr val="FFFFFF"/>
                </a:highlight>
                <a:hlinkClick r:id="rId12"/>
              </a:rPr>
              <a:t>Teknosa </a:t>
            </a:r>
            <a:r>
              <a:rPr lang="nl" sz="1050">
                <a:highlight>
                  <a:srgbClr val="FFFFFF"/>
                </a:highlight>
              </a:rPr>
              <a:t>and </a:t>
            </a:r>
            <a:r>
              <a:rPr lang="nl" sz="1050" u="sng">
                <a:highlight>
                  <a:srgbClr val="FFFFFF"/>
                </a:highlight>
                <a:hlinkClick r:id="rId13"/>
              </a:rPr>
              <a:t>Hizlial </a:t>
            </a:r>
            <a:r>
              <a:rPr lang="nl" sz="1050">
                <a:highlight>
                  <a:srgbClr val="FFFFFF"/>
                </a:highlight>
              </a:rPr>
              <a:t>are following. And we have six newcomers among the top 20: Five Private Shopping Players and the shoes vertical </a:t>
            </a:r>
            <a:r>
              <a:rPr lang="nl" sz="1050" u="sng">
                <a:highlight>
                  <a:srgbClr val="FFFFFF"/>
                </a:highlight>
                <a:hlinkClick r:id="rId14"/>
              </a:rPr>
              <a:t>zizigo</a:t>
            </a:r>
            <a:r>
              <a:rPr lang="nl" sz="1050">
                <a:highlight>
                  <a:srgbClr val="FFFFFF"/>
                </a:highlight>
              </a:rPr>
              <a:t>. </a:t>
            </a:r>
            <a:r>
              <a:rPr lang="nl" sz="1050" u="sng">
                <a:highlight>
                  <a:srgbClr val="FFFFFF"/>
                </a:highlight>
                <a:hlinkClick r:id="rId6"/>
              </a:rPr>
              <a:t>Vipdükkan </a:t>
            </a:r>
            <a:r>
              <a:rPr lang="nl" sz="1050">
                <a:highlight>
                  <a:srgbClr val="FFFFFF"/>
                </a:highlight>
              </a:rPr>
              <a:t>made the highest new entry.</a:t>
            </a:r>
          </a:p>
          <a:p>
            <a:pPr lvl="0" rt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nl" sz="900">
                <a:solidFill>
                  <a:srgbClr val="181825"/>
                </a:solidFill>
                <a:highlight>
                  <a:srgbClr val="EEEEEE"/>
                </a:highlight>
              </a:rPr>
              <a:t>Being a subsidiary of the world's largest online marketplace eBay Inc., GittiGidiyor is the most widely-used e-shopping mall in Turkey with more than 7 million registered users, over 500 thousand daily visitors and 4 million listings at any given time. With more than 150 employees, GittiGidiyor.com is one of the leading players in the Turkish online trading market. </a:t>
            </a:r>
          </a:p>
          <a:p>
            <a:pPr lvl="0">
              <a:spcBef>
                <a:spcPts val="0"/>
              </a:spcBef>
              <a:buNone/>
            </a:pPr>
            <a:endParaRPr sz="900">
              <a:solidFill>
                <a:srgbClr val="181825"/>
              </a:solidFill>
              <a:highlight>
                <a:srgbClr val="EEEEEE"/>
              </a:highlight>
            </a:endParaRPr>
          </a:p>
          <a:p>
            <a:pPr lvl="0">
              <a:spcBef>
                <a:spcPts val="0"/>
              </a:spcBef>
              <a:buNone/>
            </a:pPr>
            <a:r>
              <a:rPr lang="nl" sz="900">
                <a:solidFill>
                  <a:srgbClr val="181825"/>
                </a:solidFill>
                <a:highlight>
                  <a:srgbClr val="EEEEEE"/>
                </a:highlight>
              </a:rPr>
              <a:t>GittiGidiyor.com was founded in 2001 by Serkan Borançılı, Burak Divanlıoğlu and Tolga Kabataş and is headquartered in İstanbul. </a:t>
            </a:r>
          </a:p>
          <a:p>
            <a:pPr lvl="0">
              <a:spcBef>
                <a:spcPts val="0"/>
              </a:spcBef>
              <a:buNone/>
            </a:pPr>
            <a:endParaRPr sz="900">
              <a:solidFill>
                <a:srgbClr val="181825"/>
              </a:solidFill>
              <a:highlight>
                <a:srgbClr val="EEEEEE"/>
              </a:highlight>
            </a:endParaRPr>
          </a:p>
          <a:p>
            <a:pPr lvl="0">
              <a:spcBef>
                <a:spcPts val="0"/>
              </a:spcBef>
              <a:buNone/>
            </a:pPr>
            <a:r>
              <a:rPr lang="nl" sz="900">
                <a:solidFill>
                  <a:srgbClr val="181825"/>
                </a:solidFill>
                <a:highlight>
                  <a:srgbClr val="EEEEEE"/>
                </a:highlight>
              </a:rPr>
              <a:t>Following eBay's acquisition of the minority stake in 2007, eBay still owns approximately 93% of the outstanding shares of GittiGidiyor on May 2011. By this new investment GittiGidiyor became fully part of eBay. With more than 17 million internet users and a strong affinity for online commerce, the investment makes Turkey the 37th market where eBay has a local presence. </a:t>
            </a:r>
          </a:p>
          <a:p>
            <a:pPr lvl="0">
              <a:spcBef>
                <a:spcPts val="0"/>
              </a:spcBef>
              <a:buNone/>
            </a:pPr>
            <a:endParaRPr sz="900">
              <a:solidFill>
                <a:srgbClr val="181825"/>
              </a:solidFill>
              <a:highlight>
                <a:srgbClr val="EEEEEE"/>
              </a:highlight>
            </a:endParaRPr>
          </a:p>
          <a:p>
            <a:pPr lvl="0">
              <a:spcBef>
                <a:spcPts val="0"/>
              </a:spcBef>
              <a:buNone/>
            </a:pPr>
            <a:r>
              <a:rPr lang="nl" sz="900">
                <a:solidFill>
                  <a:srgbClr val="181825"/>
                </a:solidFill>
                <a:highlight>
                  <a:srgbClr val="EEEEEE"/>
                </a:highlight>
              </a:rPr>
              <a:t>In GittiGidiyor there is a wide range of products from PC to video games, mobile phones to clothing, jewelry to camera. Collection materials like money, stamp, prayer beads, books etc. are also sold in GittiGidiyor.com </a:t>
            </a:r>
          </a:p>
          <a:p>
            <a:pPr lvl="0">
              <a:spcBef>
                <a:spcPts val="0"/>
              </a:spcBef>
              <a:buNone/>
            </a:pPr>
            <a:endParaRPr sz="900">
              <a:solidFill>
                <a:srgbClr val="181825"/>
              </a:solidFill>
              <a:highlight>
                <a:srgbClr val="EEEEEE"/>
              </a:highlight>
            </a:endParaRPr>
          </a:p>
          <a:p>
            <a:pPr lvl="0">
              <a:spcBef>
                <a:spcPts val="0"/>
              </a:spcBef>
              <a:buNone/>
            </a:pPr>
            <a:r>
              <a:rPr lang="nl" sz="900">
                <a:solidFill>
                  <a:srgbClr val="181825"/>
                </a:solidFill>
                <a:highlight>
                  <a:srgbClr val="EEEEEE"/>
                </a:highlight>
              </a:rPr>
              <a:t>Over 350 thousand sellers can reach many customers from all around Turkey with GittiGidiyor's high technology infrastructure, services designed for different seller profiles and intensive advertising activities. </a:t>
            </a:r>
          </a:p>
          <a:p>
            <a:pPr lvl="0">
              <a:spcBef>
                <a:spcPts val="0"/>
              </a:spcBef>
              <a:buNone/>
            </a:pPr>
            <a:endParaRPr sz="900">
              <a:solidFill>
                <a:srgbClr val="181825"/>
              </a:solidFill>
              <a:highlight>
                <a:srgbClr val="EEEEEE"/>
              </a:highlight>
            </a:endParaRPr>
          </a:p>
          <a:p>
            <a:pPr lvl="0">
              <a:spcBef>
                <a:spcPts val="0"/>
              </a:spcBef>
              <a:buNone/>
            </a:pPr>
            <a:r>
              <a:rPr lang="nl" sz="900">
                <a:solidFill>
                  <a:srgbClr val="181825"/>
                </a:solidFill>
                <a:highlight>
                  <a:srgbClr val="EEEEEE"/>
                </a:highlight>
              </a:rPr>
              <a:t>*The name of the company is the Turkish translation of "Going, going, and gone".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p:nvPr/>
        </p:nvSpPr>
        <p:spPr>
          <a:xfrm>
            <a:off x="2749050" y="748800"/>
            <a:ext cx="3645900" cy="3645900"/>
          </a:xfrm>
          <a:prstGeom prst="rect">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sp>
        <p:nvSpPr>
          <p:cNvPr id="11" name="Shape 11"/>
          <p:cNvSpPr/>
          <p:nvPr/>
        </p:nvSpPr>
        <p:spPr>
          <a:xfrm>
            <a:off x="2992950" y="992700"/>
            <a:ext cx="3158100" cy="3158100"/>
          </a:xfrm>
          <a:prstGeom prst="rect">
            <a:avLst/>
          </a:prstGeom>
          <a:noFill/>
          <a:ln w="28575" cap="flat" cmpd="sng">
            <a:solidFill>
              <a:schemeClr val="lt1"/>
            </a:solidFill>
            <a:prstDash val="solid"/>
            <a:miter lim="8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2" name="Shape 12"/>
          <p:cNvSpPr txBox="1">
            <a:spLocks noGrp="1"/>
          </p:cNvSpPr>
          <p:nvPr>
            <p:ph type="ctrTitle"/>
          </p:nvPr>
        </p:nvSpPr>
        <p:spPr>
          <a:xfrm>
            <a:off x="3096250" y="1627200"/>
            <a:ext cx="2951400" cy="1584300"/>
          </a:xfrm>
          <a:prstGeom prst="rect">
            <a:avLst/>
          </a:prstGeom>
        </p:spPr>
        <p:txBody>
          <a:bodyPr wrap="square" lIns="91425" tIns="91425" rIns="91425" bIns="91425" anchor="ctr" anchorCtr="0"/>
          <a:lstStyle>
            <a:lvl1pPr lvl="0" algn="ctr">
              <a:spcBef>
                <a:spcPts val="0"/>
              </a:spcBef>
              <a:buClr>
                <a:schemeClr val="lt1"/>
              </a:buClr>
              <a:buFont typeface="Lato"/>
              <a:defRPr>
                <a:solidFill>
                  <a:schemeClr val="lt1"/>
                </a:solidFill>
                <a:latin typeface="Lato"/>
                <a:ea typeface="Lato"/>
                <a:cs typeface="Lato"/>
                <a:sym typeface="Lato"/>
              </a:defRPr>
            </a:lvl1pPr>
            <a:lvl2pPr lvl="1" algn="ctr">
              <a:spcBef>
                <a:spcPts val="0"/>
              </a:spcBef>
              <a:buClr>
                <a:schemeClr val="lt1"/>
              </a:buClr>
              <a:buFont typeface="Lato"/>
              <a:defRPr>
                <a:solidFill>
                  <a:schemeClr val="lt1"/>
                </a:solidFill>
                <a:latin typeface="Lato"/>
                <a:ea typeface="Lato"/>
                <a:cs typeface="Lato"/>
                <a:sym typeface="Lato"/>
              </a:defRPr>
            </a:lvl2pPr>
            <a:lvl3pPr lvl="2" algn="ctr">
              <a:spcBef>
                <a:spcPts val="0"/>
              </a:spcBef>
              <a:buClr>
                <a:schemeClr val="lt1"/>
              </a:buClr>
              <a:buFont typeface="Lato"/>
              <a:defRPr>
                <a:solidFill>
                  <a:schemeClr val="lt1"/>
                </a:solidFill>
                <a:latin typeface="Lato"/>
                <a:ea typeface="Lato"/>
                <a:cs typeface="Lato"/>
                <a:sym typeface="Lato"/>
              </a:defRPr>
            </a:lvl3pPr>
            <a:lvl4pPr lvl="3" algn="ctr">
              <a:spcBef>
                <a:spcPts val="0"/>
              </a:spcBef>
              <a:buClr>
                <a:schemeClr val="lt1"/>
              </a:buClr>
              <a:buFont typeface="Lato"/>
              <a:defRPr>
                <a:solidFill>
                  <a:schemeClr val="lt1"/>
                </a:solidFill>
                <a:latin typeface="Lato"/>
                <a:ea typeface="Lato"/>
                <a:cs typeface="Lato"/>
                <a:sym typeface="Lato"/>
              </a:defRPr>
            </a:lvl4pPr>
            <a:lvl5pPr lvl="4" algn="ctr">
              <a:spcBef>
                <a:spcPts val="0"/>
              </a:spcBef>
              <a:buClr>
                <a:schemeClr val="lt1"/>
              </a:buClr>
              <a:buFont typeface="Lato"/>
              <a:defRPr>
                <a:solidFill>
                  <a:schemeClr val="lt1"/>
                </a:solidFill>
                <a:latin typeface="Lato"/>
                <a:ea typeface="Lato"/>
                <a:cs typeface="Lato"/>
                <a:sym typeface="Lato"/>
              </a:defRPr>
            </a:lvl5pPr>
            <a:lvl6pPr lvl="5" algn="ctr">
              <a:spcBef>
                <a:spcPts val="0"/>
              </a:spcBef>
              <a:buClr>
                <a:schemeClr val="lt1"/>
              </a:buClr>
              <a:buFont typeface="Lato"/>
              <a:defRPr>
                <a:solidFill>
                  <a:schemeClr val="lt1"/>
                </a:solidFill>
                <a:latin typeface="Lato"/>
                <a:ea typeface="Lato"/>
                <a:cs typeface="Lato"/>
                <a:sym typeface="Lato"/>
              </a:defRPr>
            </a:lvl6pPr>
            <a:lvl7pPr lvl="6" algn="ctr">
              <a:spcBef>
                <a:spcPts val="0"/>
              </a:spcBef>
              <a:buClr>
                <a:schemeClr val="lt1"/>
              </a:buClr>
              <a:buFont typeface="Lato"/>
              <a:defRPr>
                <a:solidFill>
                  <a:schemeClr val="lt1"/>
                </a:solidFill>
                <a:latin typeface="Lato"/>
                <a:ea typeface="Lato"/>
                <a:cs typeface="Lato"/>
                <a:sym typeface="Lato"/>
              </a:defRPr>
            </a:lvl7pPr>
            <a:lvl8pPr lvl="7" algn="ctr">
              <a:spcBef>
                <a:spcPts val="0"/>
              </a:spcBef>
              <a:buClr>
                <a:schemeClr val="lt1"/>
              </a:buClr>
              <a:buFont typeface="Lato"/>
              <a:defRPr>
                <a:solidFill>
                  <a:schemeClr val="lt1"/>
                </a:solidFill>
                <a:latin typeface="Lato"/>
                <a:ea typeface="Lato"/>
                <a:cs typeface="Lato"/>
                <a:sym typeface="Lato"/>
              </a:defRPr>
            </a:lvl8pPr>
            <a:lvl9pPr lvl="8" algn="ctr">
              <a:spcBef>
                <a:spcPts val="0"/>
              </a:spcBef>
              <a:buClr>
                <a:schemeClr val="lt1"/>
              </a:buClr>
              <a:buFont typeface="Lato"/>
              <a:defRPr>
                <a:solidFill>
                  <a:schemeClr val="lt1"/>
                </a:solidFill>
                <a:latin typeface="Lato"/>
                <a:ea typeface="Lato"/>
                <a:cs typeface="Lato"/>
                <a:sym typeface="Lato"/>
              </a:defRPr>
            </a:lvl9pPr>
          </a:lstStyle>
          <a:p>
            <a:endParaRPr/>
          </a:p>
        </p:txBody>
      </p:sp>
      <p:sp>
        <p:nvSpPr>
          <p:cNvPr id="13" name="Shape 13"/>
          <p:cNvSpPr txBox="1">
            <a:spLocks noGrp="1"/>
          </p:cNvSpPr>
          <p:nvPr>
            <p:ph type="subTitle" idx="1"/>
          </p:nvPr>
        </p:nvSpPr>
        <p:spPr>
          <a:xfrm>
            <a:off x="3096362" y="3266930"/>
            <a:ext cx="2951400" cy="701400"/>
          </a:xfrm>
          <a:prstGeom prst="rect">
            <a:avLst/>
          </a:prstGeom>
        </p:spPr>
        <p:txBody>
          <a:bodyPr wrap="square" lIns="91425" tIns="91425" rIns="91425" bIns="91425" anchor="b" anchorCtr="0"/>
          <a:lstStyle>
            <a:lvl1pPr lvl="0" algn="ctr">
              <a:lnSpc>
                <a:spcPct val="100000"/>
              </a:lnSpc>
              <a:spcBef>
                <a:spcPts val="0"/>
              </a:spcBef>
              <a:spcAft>
                <a:spcPts val="0"/>
              </a:spcAft>
              <a:buClr>
                <a:schemeClr val="lt1"/>
              </a:buClr>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ct val="100000"/>
              <a:buFont typeface="Playfair Display"/>
              <a:buNone/>
              <a:defRPr sz="1800" b="1">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ct val="100000"/>
              <a:buFont typeface="Playfair Display"/>
              <a:buNone/>
              <a:defRPr sz="1800" b="1">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ct val="100000"/>
              <a:buFont typeface="Playfair Display"/>
              <a:buNone/>
              <a:defRPr sz="1800" b="1">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ct val="100000"/>
              <a:buFont typeface="Playfair Display"/>
              <a:buNone/>
              <a:defRPr sz="1800" b="1">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ct val="100000"/>
              <a:buFont typeface="Playfair Display"/>
              <a:buNone/>
              <a:defRPr sz="1800" b="1">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ct val="100000"/>
              <a:buFont typeface="Playfair Display"/>
              <a:buNone/>
              <a:defRPr sz="1800" b="1">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ct val="100000"/>
              <a:buFont typeface="Playfair Display"/>
              <a:buNone/>
              <a:defRPr sz="1800" b="1">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ct val="100000"/>
              <a:buFont typeface="Playfair Display"/>
              <a:buNone/>
              <a:defRPr sz="1800" b="1">
                <a:solidFill>
                  <a:schemeClr val="lt1"/>
                </a:solidFill>
                <a:latin typeface="Playfair Display"/>
                <a:ea typeface="Playfair Display"/>
                <a:cs typeface="Playfair Display"/>
                <a:sym typeface="Playfair Display"/>
              </a:defRPr>
            </a:lvl9pPr>
          </a:lstStyle>
          <a:p>
            <a:endParaRPr/>
          </a:p>
        </p:txBody>
      </p:sp>
      <p:sp>
        <p:nvSpPr>
          <p:cNvPr id="14" name="Shape 14"/>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nl"/>
              <a:t>‹#›</a:t>
            </a:fld>
            <a:endParaRPr lang="nl"/>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8"/>
        <p:cNvGrpSpPr/>
        <p:nvPr/>
      </p:nvGrpSpPr>
      <p:grpSpPr>
        <a:xfrm>
          <a:off x="0" y="0"/>
          <a:ext cx="0" cy="0"/>
          <a:chOff x="0" y="0"/>
          <a:chExt cx="0" cy="0"/>
        </a:xfrm>
      </p:grpSpPr>
      <p:sp>
        <p:nvSpPr>
          <p:cNvPr id="49" name="Shape 49"/>
          <p:cNvSpPr/>
          <p:nvPr/>
        </p:nvSpPr>
        <p:spPr>
          <a:xfrm>
            <a:off x="0" y="5045700"/>
            <a:ext cx="9144000" cy="97800"/>
          </a:xfrm>
          <a:prstGeom prst="rect">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sp>
        <p:nvSpPr>
          <p:cNvPr id="50" name="Shape 50"/>
          <p:cNvSpPr txBox="1">
            <a:spLocks noGrp="1"/>
          </p:cNvSpPr>
          <p:nvPr>
            <p:ph type="title"/>
          </p:nvPr>
        </p:nvSpPr>
        <p:spPr>
          <a:xfrm>
            <a:off x="311700" y="1233100"/>
            <a:ext cx="8520600" cy="1610100"/>
          </a:xfrm>
          <a:prstGeom prst="rect">
            <a:avLst/>
          </a:prstGeom>
        </p:spPr>
        <p:txBody>
          <a:bodyPr wrap="square" lIns="91425" tIns="91425" rIns="91425" bIns="91425" anchor="b" anchorCtr="0"/>
          <a:lstStyle>
            <a:lvl1pPr lvl="0" algn="ctr">
              <a:spcBef>
                <a:spcPts val="0"/>
              </a:spcBef>
              <a:buSzPct val="100000"/>
              <a:buFont typeface="Lato"/>
              <a:defRPr sz="10000">
                <a:latin typeface="Lato"/>
                <a:ea typeface="Lato"/>
                <a:cs typeface="Lato"/>
                <a:sym typeface="Lato"/>
              </a:defRPr>
            </a:lvl1pPr>
            <a:lvl2pPr lvl="1" algn="ctr">
              <a:spcBef>
                <a:spcPts val="0"/>
              </a:spcBef>
              <a:buSzPct val="100000"/>
              <a:buFont typeface="Lato"/>
              <a:defRPr sz="10000">
                <a:latin typeface="Lato"/>
                <a:ea typeface="Lato"/>
                <a:cs typeface="Lato"/>
                <a:sym typeface="Lato"/>
              </a:defRPr>
            </a:lvl2pPr>
            <a:lvl3pPr lvl="2" algn="ctr">
              <a:spcBef>
                <a:spcPts val="0"/>
              </a:spcBef>
              <a:buSzPct val="100000"/>
              <a:buFont typeface="Lato"/>
              <a:defRPr sz="10000">
                <a:latin typeface="Lato"/>
                <a:ea typeface="Lato"/>
                <a:cs typeface="Lato"/>
                <a:sym typeface="Lato"/>
              </a:defRPr>
            </a:lvl3pPr>
            <a:lvl4pPr lvl="3" algn="ctr">
              <a:spcBef>
                <a:spcPts val="0"/>
              </a:spcBef>
              <a:buSzPct val="100000"/>
              <a:buFont typeface="Lato"/>
              <a:defRPr sz="10000">
                <a:latin typeface="Lato"/>
                <a:ea typeface="Lato"/>
                <a:cs typeface="Lato"/>
                <a:sym typeface="Lato"/>
              </a:defRPr>
            </a:lvl4pPr>
            <a:lvl5pPr lvl="4" algn="ctr">
              <a:spcBef>
                <a:spcPts val="0"/>
              </a:spcBef>
              <a:buSzPct val="100000"/>
              <a:buFont typeface="Lato"/>
              <a:defRPr sz="10000">
                <a:latin typeface="Lato"/>
                <a:ea typeface="Lato"/>
                <a:cs typeface="Lato"/>
                <a:sym typeface="Lato"/>
              </a:defRPr>
            </a:lvl5pPr>
            <a:lvl6pPr lvl="5" algn="ctr">
              <a:spcBef>
                <a:spcPts val="0"/>
              </a:spcBef>
              <a:buSzPct val="100000"/>
              <a:buFont typeface="Lato"/>
              <a:defRPr sz="10000">
                <a:latin typeface="Lato"/>
                <a:ea typeface="Lato"/>
                <a:cs typeface="Lato"/>
                <a:sym typeface="Lato"/>
              </a:defRPr>
            </a:lvl6pPr>
            <a:lvl7pPr lvl="6" algn="ctr">
              <a:spcBef>
                <a:spcPts val="0"/>
              </a:spcBef>
              <a:buSzPct val="100000"/>
              <a:buFont typeface="Lato"/>
              <a:defRPr sz="10000">
                <a:latin typeface="Lato"/>
                <a:ea typeface="Lato"/>
                <a:cs typeface="Lato"/>
                <a:sym typeface="Lato"/>
              </a:defRPr>
            </a:lvl7pPr>
            <a:lvl8pPr lvl="7" algn="ctr">
              <a:spcBef>
                <a:spcPts val="0"/>
              </a:spcBef>
              <a:buSzPct val="100000"/>
              <a:buFont typeface="Lato"/>
              <a:defRPr sz="10000">
                <a:latin typeface="Lato"/>
                <a:ea typeface="Lato"/>
                <a:cs typeface="Lato"/>
                <a:sym typeface="Lato"/>
              </a:defRPr>
            </a:lvl8pPr>
            <a:lvl9pPr lvl="8" algn="ctr">
              <a:spcBef>
                <a:spcPts val="0"/>
              </a:spcBef>
              <a:buSzPct val="100000"/>
              <a:buFont typeface="Lato"/>
              <a:defRPr sz="10000">
                <a:latin typeface="Lato"/>
                <a:ea typeface="Lato"/>
                <a:cs typeface="Lato"/>
                <a:sym typeface="Lato"/>
              </a:defRPr>
            </a:lvl9pPr>
          </a:lstStyle>
          <a:p>
            <a:endParaRPr/>
          </a:p>
        </p:txBody>
      </p:sp>
      <p:sp>
        <p:nvSpPr>
          <p:cNvPr id="51" name="Shape 51"/>
          <p:cNvSpPr txBox="1">
            <a:spLocks noGrp="1"/>
          </p:cNvSpPr>
          <p:nvPr>
            <p:ph type="body" idx="1"/>
          </p:nvPr>
        </p:nvSpPr>
        <p:spPr>
          <a:xfrm>
            <a:off x="311700" y="2919450"/>
            <a:ext cx="8520600" cy="1071600"/>
          </a:xfrm>
          <a:prstGeom prst="rect">
            <a:avLst/>
          </a:prstGeom>
        </p:spPr>
        <p:txBody>
          <a:bodyPr wrap="square"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2" name="Shape 52"/>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nl"/>
              <a:t>‹#›</a:t>
            </a:fld>
            <a:endParaRPr lang="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nl"/>
              <a:t>‹#›</a:t>
            </a:fld>
            <a:endParaRPr lang="n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dirty="0"/>
          </a:p>
        </p:txBody>
      </p:sp>
      <p:sp>
        <p:nvSpPr>
          <p:cNvPr id="3" name="Content Placeholder 2"/>
          <p:cNvSpPr>
            <a:spLocks noGrp="1"/>
          </p:cNvSpPr>
          <p:nvPr>
            <p:ph idx="1"/>
          </p:nvPr>
        </p:nvSpPr>
        <p:spPr/>
        <p:txBody>
          <a:bodyPr anchor="ct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a:xfrm>
            <a:off x="7299492" y="4412457"/>
            <a:ext cx="857250" cy="273844"/>
          </a:xfrm>
          <a:prstGeom prst="rect">
            <a:avLst/>
          </a:prstGeom>
        </p:spPr>
        <p:txBody>
          <a:bodyPr/>
          <a:lstStyle/>
          <a:p>
            <a:fld id="{5E5924AC-550E-4009-8A80-F303606D5DE1}" type="datetimeFigureOut">
              <a:rPr lang="nl-NL" smtClean="0"/>
              <a:t>18-09-17</a:t>
            </a:fld>
            <a:endParaRPr lang="nl-NL"/>
          </a:p>
        </p:txBody>
      </p:sp>
      <p:sp>
        <p:nvSpPr>
          <p:cNvPr id="5" name="Footer Placeholder 4"/>
          <p:cNvSpPr>
            <a:spLocks noGrp="1"/>
          </p:cNvSpPr>
          <p:nvPr>
            <p:ph type="ftr" sz="quarter" idx="11"/>
          </p:nvPr>
        </p:nvSpPr>
        <p:spPr>
          <a:xfrm>
            <a:off x="1929210" y="4412457"/>
            <a:ext cx="5313133" cy="273844"/>
          </a:xfrm>
          <a:prstGeom prst="rect">
            <a:avLst/>
          </a:prstGeom>
        </p:spPr>
        <p:txBody>
          <a:bodyPr/>
          <a:lstStyle/>
          <a:p>
            <a:endParaRPr lang="nl-NL"/>
          </a:p>
        </p:txBody>
      </p:sp>
      <p:sp>
        <p:nvSpPr>
          <p:cNvPr id="6" name="Slide Number Placeholder 5"/>
          <p:cNvSpPr>
            <a:spLocks noGrp="1"/>
          </p:cNvSpPr>
          <p:nvPr>
            <p:ph type="sldNum" sz="quarter" idx="12"/>
          </p:nvPr>
        </p:nvSpPr>
        <p:spPr>
          <a:xfrm>
            <a:off x="8213893" y="4400349"/>
            <a:ext cx="413375" cy="273844"/>
          </a:xfrm>
        </p:spPr>
        <p:txBody>
          <a:bodyPr/>
          <a:lstStyle/>
          <a:p>
            <a:fld id="{37C72071-D2B6-4CF8-8CC6-5B270788CB4D}" type="slidenum">
              <a:rPr lang="nl-NL" smtClean="0"/>
              <a:t>‹#›</a:t>
            </a:fld>
            <a:endParaRPr lang="nl-NL"/>
          </a:p>
        </p:txBody>
      </p:sp>
    </p:spTree>
    <p:extLst>
      <p:ext uri="{BB962C8B-B14F-4D97-AF65-F5344CB8AC3E}">
        <p14:creationId xmlns:p14="http://schemas.microsoft.com/office/powerpoint/2010/main" val="17714619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7680"/>
            <a:ext cx="7828359" cy="240873"/>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70" y="1478425"/>
            <a:ext cx="1202248" cy="108203"/>
          </a:xfrm>
          <a:prstGeom prst="rect">
            <a:avLst/>
          </a:prstGeom>
        </p:spPr>
      </p:pic>
      <p:sp>
        <p:nvSpPr>
          <p:cNvPr id="10" name="Rectangle 9"/>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0240" y="1752655"/>
            <a:ext cx="3523769" cy="26994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195592" y="1752655"/>
            <a:ext cx="3525044" cy="26994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5663236" y="4452141"/>
            <a:ext cx="2057400" cy="273844"/>
          </a:xfrm>
          <a:prstGeom prst="rect">
            <a:avLst/>
          </a:prstGeom>
        </p:spPr>
        <p:txBody>
          <a:bodyPr/>
          <a:lstStyle/>
          <a:p>
            <a:fld id="{4E5A6C69-6797-4E8A-BF37-F2C3751466E9}" type="datetimeFigureOut">
              <a:rPr lang="en-US" dirty="0"/>
              <a:t>9/18/17</a:t>
            </a:fld>
            <a:endParaRPr lang="en-US"/>
          </a:p>
        </p:txBody>
      </p:sp>
      <p:sp>
        <p:nvSpPr>
          <p:cNvPr id="6" name="Footer Placeholder 5"/>
          <p:cNvSpPr>
            <a:spLocks noGrp="1"/>
          </p:cNvSpPr>
          <p:nvPr>
            <p:ph type="ftr" sz="quarter" idx="11"/>
          </p:nvPr>
        </p:nvSpPr>
        <p:spPr>
          <a:xfrm>
            <a:off x="510241" y="4452141"/>
            <a:ext cx="5152995" cy="273844"/>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3325553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509550" y="1423875"/>
            <a:ext cx="8124900" cy="1798200"/>
          </a:xfrm>
          <a:prstGeom prst="rect">
            <a:avLst/>
          </a:prstGeom>
        </p:spPr>
        <p:txBody>
          <a:bodyPr wrap="square" lIns="91425" tIns="91425" rIns="91425" bIns="91425" anchor="ctr" anchorCtr="0"/>
          <a:lstStyle>
            <a:lvl1pPr lvl="0" algn="ctr">
              <a:spcBef>
                <a:spcPts val="0"/>
              </a:spcBef>
              <a:buClr>
                <a:schemeClr val="lt1"/>
              </a:buClr>
              <a:buSzPct val="100000"/>
              <a:buFont typeface="Lato"/>
              <a:defRPr sz="4800" b="0">
                <a:solidFill>
                  <a:schemeClr val="lt1"/>
                </a:solidFill>
                <a:latin typeface="Lato"/>
                <a:ea typeface="Lato"/>
                <a:cs typeface="Lato"/>
                <a:sym typeface="Lato"/>
              </a:defRPr>
            </a:lvl1pPr>
            <a:lvl2pPr lvl="1" algn="ctr">
              <a:spcBef>
                <a:spcPts val="0"/>
              </a:spcBef>
              <a:buClr>
                <a:schemeClr val="lt1"/>
              </a:buClr>
              <a:buSzPct val="100000"/>
              <a:buFont typeface="Lato"/>
              <a:defRPr sz="4800" b="0">
                <a:solidFill>
                  <a:schemeClr val="lt1"/>
                </a:solidFill>
                <a:latin typeface="Lato"/>
                <a:ea typeface="Lato"/>
                <a:cs typeface="Lato"/>
                <a:sym typeface="Lato"/>
              </a:defRPr>
            </a:lvl2pPr>
            <a:lvl3pPr lvl="2" algn="ctr">
              <a:spcBef>
                <a:spcPts val="0"/>
              </a:spcBef>
              <a:buClr>
                <a:schemeClr val="lt1"/>
              </a:buClr>
              <a:buSzPct val="100000"/>
              <a:buFont typeface="Lato"/>
              <a:defRPr sz="4800" b="0">
                <a:solidFill>
                  <a:schemeClr val="lt1"/>
                </a:solidFill>
                <a:latin typeface="Lato"/>
                <a:ea typeface="Lato"/>
                <a:cs typeface="Lato"/>
                <a:sym typeface="Lato"/>
              </a:defRPr>
            </a:lvl3pPr>
            <a:lvl4pPr lvl="3" algn="ctr">
              <a:spcBef>
                <a:spcPts val="0"/>
              </a:spcBef>
              <a:buClr>
                <a:schemeClr val="lt1"/>
              </a:buClr>
              <a:buSzPct val="100000"/>
              <a:buFont typeface="Lato"/>
              <a:defRPr sz="4800" b="0">
                <a:solidFill>
                  <a:schemeClr val="lt1"/>
                </a:solidFill>
                <a:latin typeface="Lato"/>
                <a:ea typeface="Lato"/>
                <a:cs typeface="Lato"/>
                <a:sym typeface="Lato"/>
              </a:defRPr>
            </a:lvl4pPr>
            <a:lvl5pPr lvl="4" algn="ctr">
              <a:spcBef>
                <a:spcPts val="0"/>
              </a:spcBef>
              <a:buClr>
                <a:schemeClr val="lt1"/>
              </a:buClr>
              <a:buSzPct val="100000"/>
              <a:buFont typeface="Lato"/>
              <a:defRPr sz="4800" b="0">
                <a:solidFill>
                  <a:schemeClr val="lt1"/>
                </a:solidFill>
                <a:latin typeface="Lato"/>
                <a:ea typeface="Lato"/>
                <a:cs typeface="Lato"/>
                <a:sym typeface="Lato"/>
              </a:defRPr>
            </a:lvl5pPr>
            <a:lvl6pPr lvl="5" algn="ctr">
              <a:spcBef>
                <a:spcPts val="0"/>
              </a:spcBef>
              <a:buClr>
                <a:schemeClr val="lt1"/>
              </a:buClr>
              <a:buSzPct val="100000"/>
              <a:buFont typeface="Lato"/>
              <a:defRPr sz="4800" b="0">
                <a:solidFill>
                  <a:schemeClr val="lt1"/>
                </a:solidFill>
                <a:latin typeface="Lato"/>
                <a:ea typeface="Lato"/>
                <a:cs typeface="Lato"/>
                <a:sym typeface="Lato"/>
              </a:defRPr>
            </a:lvl6pPr>
            <a:lvl7pPr lvl="6" algn="ctr">
              <a:spcBef>
                <a:spcPts val="0"/>
              </a:spcBef>
              <a:buClr>
                <a:schemeClr val="lt1"/>
              </a:buClr>
              <a:buSzPct val="100000"/>
              <a:buFont typeface="Lato"/>
              <a:defRPr sz="4800" b="0">
                <a:solidFill>
                  <a:schemeClr val="lt1"/>
                </a:solidFill>
                <a:latin typeface="Lato"/>
                <a:ea typeface="Lato"/>
                <a:cs typeface="Lato"/>
                <a:sym typeface="Lato"/>
              </a:defRPr>
            </a:lvl7pPr>
            <a:lvl8pPr lvl="7" algn="ctr">
              <a:spcBef>
                <a:spcPts val="0"/>
              </a:spcBef>
              <a:buClr>
                <a:schemeClr val="lt1"/>
              </a:buClr>
              <a:buSzPct val="100000"/>
              <a:buFont typeface="Lato"/>
              <a:defRPr sz="4800" b="0">
                <a:solidFill>
                  <a:schemeClr val="lt1"/>
                </a:solidFill>
                <a:latin typeface="Lato"/>
                <a:ea typeface="Lato"/>
                <a:cs typeface="Lato"/>
                <a:sym typeface="Lato"/>
              </a:defRPr>
            </a:lvl8pPr>
            <a:lvl9pPr lvl="8" algn="ctr">
              <a:spcBef>
                <a:spcPts val="0"/>
              </a:spcBef>
              <a:buClr>
                <a:schemeClr val="lt1"/>
              </a:buClr>
              <a:buSzPct val="100000"/>
              <a:buFont typeface="Lato"/>
              <a:defRPr sz="4800" b="0">
                <a:solidFill>
                  <a:schemeClr val="lt1"/>
                </a:solidFill>
                <a:latin typeface="Lato"/>
                <a:ea typeface="Lato"/>
                <a:cs typeface="Lato"/>
                <a:sym typeface="Lato"/>
              </a:defRPr>
            </a:lvl9pPr>
          </a:lstStyle>
          <a:p>
            <a:endParaRPr/>
          </a:p>
        </p:txBody>
      </p:sp>
      <p:sp>
        <p:nvSpPr>
          <p:cNvPr id="17" name="Shape 17"/>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nl">
                <a:solidFill>
                  <a:schemeClr val="lt1"/>
                </a:solidFill>
              </a:rPr>
              <a:t>‹#›</a:t>
            </a:fld>
            <a:endParaRPr lang="nl">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19" name="Shape 19"/>
          <p:cNvSpPr/>
          <p:nvPr/>
        </p:nvSpPr>
        <p:spPr>
          <a:xfrm>
            <a:off x="0" y="5045700"/>
            <a:ext cx="9144000" cy="97800"/>
          </a:xfrm>
          <a:prstGeom prst="rect">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sp>
        <p:nvSpPr>
          <p:cNvPr id="20" name="Shape 20"/>
          <p:cNvSpPr txBox="1">
            <a:spLocks noGrp="1"/>
          </p:cNvSpPr>
          <p:nvPr>
            <p:ph type="title"/>
          </p:nvPr>
        </p:nvSpPr>
        <p:spPr>
          <a:xfrm>
            <a:off x="311700" y="391350"/>
            <a:ext cx="8520600" cy="6261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nl"/>
              <a:t>‹#›</a:t>
            </a:fld>
            <a:endParaRPr lang="n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11700" y="391350"/>
            <a:ext cx="8520600" cy="6261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5" name="Shape 25"/>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6" name="Shape 26"/>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7" name="Shape 27"/>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nl"/>
              <a:t>‹#›</a:t>
            </a:fld>
            <a:endParaRPr lang="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391350"/>
            <a:ext cx="8520600" cy="6261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0" name="Shape 30"/>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nl"/>
              <a:t>‹#›</a:t>
            </a:fld>
            <a:endParaRPr lang="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3" name="Shape 33"/>
          <p:cNvSpPr txBox="1">
            <a:spLocks noGrp="1"/>
          </p:cNvSpPr>
          <p:nvPr>
            <p:ph type="body" idx="1"/>
          </p:nvPr>
        </p:nvSpPr>
        <p:spPr>
          <a:xfrm>
            <a:off x="311700" y="1391377"/>
            <a:ext cx="2808000" cy="3179400"/>
          </a:xfrm>
          <a:prstGeom prst="rect">
            <a:avLst/>
          </a:prstGeom>
        </p:spPr>
        <p:txBody>
          <a:bodyPr wrap="square"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4" name="Shape 34"/>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nl"/>
              <a:t>‹#›</a:t>
            </a:fld>
            <a:endParaRPr lang="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dk2"/>
        </a:solidFill>
        <a:effectLst/>
      </p:bgPr>
    </p:bg>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490250" y="526350"/>
            <a:ext cx="5618700" cy="4090800"/>
          </a:xfrm>
          <a:prstGeom prst="rect">
            <a:avLst/>
          </a:prstGeom>
        </p:spPr>
        <p:txBody>
          <a:bodyPr wrap="square" lIns="91425" tIns="91425" rIns="91425" bIns="91425" anchor="ctr" anchorCtr="0"/>
          <a:lstStyle>
            <a:lvl1pPr lvl="0">
              <a:spcBef>
                <a:spcPts val="0"/>
              </a:spcBef>
              <a:buClr>
                <a:schemeClr val="lt1"/>
              </a:buClr>
              <a:buSzPct val="100000"/>
              <a:buFont typeface="Lato"/>
              <a:defRPr sz="4800" b="0">
                <a:solidFill>
                  <a:schemeClr val="lt1"/>
                </a:solidFill>
                <a:latin typeface="Lato"/>
                <a:ea typeface="Lato"/>
                <a:cs typeface="Lato"/>
                <a:sym typeface="Lato"/>
              </a:defRPr>
            </a:lvl1pPr>
            <a:lvl2pPr lvl="1">
              <a:spcBef>
                <a:spcPts val="0"/>
              </a:spcBef>
              <a:buClr>
                <a:schemeClr val="lt1"/>
              </a:buClr>
              <a:buSzPct val="100000"/>
              <a:buFont typeface="Lato"/>
              <a:defRPr sz="4800" b="0">
                <a:solidFill>
                  <a:schemeClr val="lt1"/>
                </a:solidFill>
                <a:latin typeface="Lato"/>
                <a:ea typeface="Lato"/>
                <a:cs typeface="Lato"/>
                <a:sym typeface="Lato"/>
              </a:defRPr>
            </a:lvl2pPr>
            <a:lvl3pPr lvl="2">
              <a:spcBef>
                <a:spcPts val="0"/>
              </a:spcBef>
              <a:buClr>
                <a:schemeClr val="lt1"/>
              </a:buClr>
              <a:buSzPct val="100000"/>
              <a:buFont typeface="Lato"/>
              <a:defRPr sz="4800" b="0">
                <a:solidFill>
                  <a:schemeClr val="lt1"/>
                </a:solidFill>
                <a:latin typeface="Lato"/>
                <a:ea typeface="Lato"/>
                <a:cs typeface="Lato"/>
                <a:sym typeface="Lato"/>
              </a:defRPr>
            </a:lvl3pPr>
            <a:lvl4pPr lvl="3">
              <a:spcBef>
                <a:spcPts val="0"/>
              </a:spcBef>
              <a:buClr>
                <a:schemeClr val="lt1"/>
              </a:buClr>
              <a:buSzPct val="100000"/>
              <a:buFont typeface="Lato"/>
              <a:defRPr sz="4800" b="0">
                <a:solidFill>
                  <a:schemeClr val="lt1"/>
                </a:solidFill>
                <a:latin typeface="Lato"/>
                <a:ea typeface="Lato"/>
                <a:cs typeface="Lato"/>
                <a:sym typeface="Lato"/>
              </a:defRPr>
            </a:lvl4pPr>
            <a:lvl5pPr lvl="4">
              <a:spcBef>
                <a:spcPts val="0"/>
              </a:spcBef>
              <a:buClr>
                <a:schemeClr val="lt1"/>
              </a:buClr>
              <a:buSzPct val="100000"/>
              <a:buFont typeface="Lato"/>
              <a:defRPr sz="4800" b="0">
                <a:solidFill>
                  <a:schemeClr val="lt1"/>
                </a:solidFill>
                <a:latin typeface="Lato"/>
                <a:ea typeface="Lato"/>
                <a:cs typeface="Lato"/>
                <a:sym typeface="Lato"/>
              </a:defRPr>
            </a:lvl5pPr>
            <a:lvl6pPr lvl="5">
              <a:spcBef>
                <a:spcPts val="0"/>
              </a:spcBef>
              <a:buClr>
                <a:schemeClr val="lt1"/>
              </a:buClr>
              <a:buSzPct val="100000"/>
              <a:buFont typeface="Lato"/>
              <a:defRPr sz="4800" b="0">
                <a:solidFill>
                  <a:schemeClr val="lt1"/>
                </a:solidFill>
                <a:latin typeface="Lato"/>
                <a:ea typeface="Lato"/>
                <a:cs typeface="Lato"/>
                <a:sym typeface="Lato"/>
              </a:defRPr>
            </a:lvl6pPr>
            <a:lvl7pPr lvl="6">
              <a:spcBef>
                <a:spcPts val="0"/>
              </a:spcBef>
              <a:buClr>
                <a:schemeClr val="lt1"/>
              </a:buClr>
              <a:buSzPct val="100000"/>
              <a:buFont typeface="Lato"/>
              <a:defRPr sz="4800" b="0">
                <a:solidFill>
                  <a:schemeClr val="lt1"/>
                </a:solidFill>
                <a:latin typeface="Lato"/>
                <a:ea typeface="Lato"/>
                <a:cs typeface="Lato"/>
                <a:sym typeface="Lato"/>
              </a:defRPr>
            </a:lvl7pPr>
            <a:lvl8pPr lvl="7">
              <a:spcBef>
                <a:spcPts val="0"/>
              </a:spcBef>
              <a:buClr>
                <a:schemeClr val="lt1"/>
              </a:buClr>
              <a:buSzPct val="100000"/>
              <a:buFont typeface="Lato"/>
              <a:defRPr sz="4800" b="0">
                <a:solidFill>
                  <a:schemeClr val="lt1"/>
                </a:solidFill>
                <a:latin typeface="Lato"/>
                <a:ea typeface="Lato"/>
                <a:cs typeface="Lato"/>
                <a:sym typeface="Lato"/>
              </a:defRPr>
            </a:lvl8pPr>
            <a:lvl9pPr lvl="8">
              <a:spcBef>
                <a:spcPts val="0"/>
              </a:spcBef>
              <a:buClr>
                <a:schemeClr val="lt1"/>
              </a:buClr>
              <a:buSzPct val="100000"/>
              <a:buFont typeface="Lato"/>
              <a:defRPr sz="4800" b="0">
                <a:solidFill>
                  <a:schemeClr val="lt1"/>
                </a:solidFill>
                <a:latin typeface="Lato"/>
                <a:ea typeface="Lato"/>
                <a:cs typeface="Lato"/>
                <a:sym typeface="Lato"/>
              </a:defRPr>
            </a:lvl9pPr>
          </a:lstStyle>
          <a:p>
            <a:endParaRPr/>
          </a:p>
        </p:txBody>
      </p:sp>
      <p:sp>
        <p:nvSpPr>
          <p:cNvPr id="37" name="Shape 37"/>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nl">
                <a:solidFill>
                  <a:schemeClr val="lt1"/>
                </a:solidFill>
              </a:rPr>
              <a:t>‹#›</a:t>
            </a:fld>
            <a:endParaRPr lang="nl">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8"/>
        <p:cNvGrpSpPr/>
        <p:nvPr/>
      </p:nvGrpSpPr>
      <p:grpSpPr>
        <a:xfrm>
          <a:off x="0" y="0"/>
          <a:ext cx="0" cy="0"/>
          <a:chOff x="0" y="0"/>
          <a:chExt cx="0" cy="0"/>
        </a:xfrm>
      </p:grpSpPr>
      <p:sp>
        <p:nvSpPr>
          <p:cNvPr id="39" name="Shape 39"/>
          <p:cNvSpPr/>
          <p:nvPr/>
        </p:nvSpPr>
        <p:spPr>
          <a:xfrm>
            <a:off x="4572000" y="-25"/>
            <a:ext cx="4572000" cy="5143500"/>
          </a:xfrm>
          <a:prstGeom prst="rect">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cxnSp>
        <p:nvCxnSpPr>
          <p:cNvPr id="40" name="Shape 40"/>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1" name="Shape 41"/>
          <p:cNvSpPr txBox="1">
            <a:spLocks noGrp="1"/>
          </p:cNvSpPr>
          <p:nvPr>
            <p:ph type="title"/>
          </p:nvPr>
        </p:nvSpPr>
        <p:spPr>
          <a:xfrm>
            <a:off x="265500" y="1107950"/>
            <a:ext cx="4045200" cy="1683600"/>
          </a:xfrm>
          <a:prstGeom prst="rect">
            <a:avLst/>
          </a:prstGeom>
        </p:spPr>
        <p:txBody>
          <a:bodyPr wrap="square"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2" name="Shape 42"/>
          <p:cNvSpPr txBox="1">
            <a:spLocks noGrp="1"/>
          </p:cNvSpPr>
          <p:nvPr>
            <p:ph type="subTitle" idx="1"/>
          </p:nvPr>
        </p:nvSpPr>
        <p:spPr>
          <a:xfrm>
            <a:off x="265500" y="2845200"/>
            <a:ext cx="4045200" cy="13455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43" name="Shape 43"/>
          <p:cNvSpPr txBox="1">
            <a:spLocks noGrp="1"/>
          </p:cNvSpPr>
          <p:nvPr>
            <p:ph type="body" idx="2"/>
          </p:nvPr>
        </p:nvSpPr>
        <p:spPr>
          <a:xfrm>
            <a:off x="4939500" y="724200"/>
            <a:ext cx="3837000" cy="3695100"/>
          </a:xfrm>
          <a:prstGeom prst="rect">
            <a:avLst/>
          </a:prstGeom>
        </p:spPr>
        <p:txBody>
          <a:bodyPr wrap="square"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44" name="Shape 44"/>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nl">
                <a:solidFill>
                  <a:schemeClr val="lt1"/>
                </a:solidFill>
              </a:rPr>
              <a:t>‹#›</a:t>
            </a:fld>
            <a:endParaRPr lang="nl">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5"/>
        <p:cNvGrpSpPr/>
        <p:nvPr/>
      </p:nvGrpSpPr>
      <p:grpSpPr>
        <a:xfrm>
          <a:off x="0" y="0"/>
          <a:ext cx="0" cy="0"/>
          <a:chOff x="0" y="0"/>
          <a:chExt cx="0" cy="0"/>
        </a:xfrm>
      </p:grpSpPr>
      <p:sp>
        <p:nvSpPr>
          <p:cNvPr id="46" name="Shape 46"/>
          <p:cNvSpPr txBox="1">
            <a:spLocks noGrp="1"/>
          </p:cNvSpPr>
          <p:nvPr>
            <p:ph type="body" idx="1"/>
          </p:nvPr>
        </p:nvSpPr>
        <p:spPr>
          <a:xfrm>
            <a:off x="319500" y="4230575"/>
            <a:ext cx="5998800" cy="598800"/>
          </a:xfrm>
          <a:prstGeom prst="rect">
            <a:avLst/>
          </a:prstGeom>
        </p:spPr>
        <p:txBody>
          <a:bodyPr wrap="square" lIns="91425" tIns="91425" rIns="91425" bIns="91425" anchor="ctr" anchorCtr="0"/>
          <a:lstStyle>
            <a:lvl1pPr lvl="0">
              <a:lnSpc>
                <a:spcPct val="100000"/>
              </a:lnSpc>
              <a:spcBef>
                <a:spcPts val="0"/>
              </a:spcBef>
              <a:spcAft>
                <a:spcPts val="0"/>
              </a:spcAft>
              <a:buNone/>
              <a:defRPr/>
            </a:lvl1pPr>
          </a:lstStyle>
          <a:p>
            <a:endParaRPr/>
          </a:p>
        </p:txBody>
      </p:sp>
      <p:sp>
        <p:nvSpPr>
          <p:cNvPr id="47" name="Shape 47"/>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nl"/>
              <a:t>‹#›</a:t>
            </a:fld>
            <a:endParaRPr lang="nl"/>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coral">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391350"/>
            <a:ext cx="8520600" cy="626100"/>
          </a:xfrm>
          <a:prstGeom prst="rect">
            <a:avLst/>
          </a:prstGeom>
          <a:noFill/>
          <a:ln>
            <a:noFill/>
          </a:ln>
        </p:spPr>
        <p:txBody>
          <a:bodyPr wrap="square" lIns="91425" tIns="91425" rIns="91425" bIns="91425" anchor="t" anchorCtr="0"/>
          <a:lstStyle>
            <a:lvl1pPr lvl="0">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1pPr>
            <a:lvl2pPr lvl="1">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2pPr>
            <a:lvl3pPr lvl="2">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3pPr>
            <a:lvl4pPr lvl="3">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4pPr>
            <a:lvl5pPr lvl="4">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5pPr>
            <a:lvl6pPr lvl="5">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6pPr>
            <a:lvl7pPr lvl="6">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7pPr>
            <a:lvl8pPr lvl="7">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8pPr>
            <a:lvl9pPr lvl="8">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dk2"/>
              </a:buClr>
              <a:buSzPct val="100000"/>
              <a:buFont typeface="Lato"/>
              <a:buChar char="●"/>
              <a:defRPr sz="1800">
                <a:solidFill>
                  <a:schemeClr val="dk2"/>
                </a:solidFill>
                <a:latin typeface="Lato"/>
                <a:ea typeface="Lato"/>
                <a:cs typeface="Lato"/>
                <a:sym typeface="Lato"/>
              </a:defRPr>
            </a:lvl1pPr>
            <a:lvl2pPr lvl="1">
              <a:lnSpc>
                <a:spcPct val="115000"/>
              </a:lnSpc>
              <a:spcBef>
                <a:spcPts val="0"/>
              </a:spcBef>
              <a:spcAft>
                <a:spcPts val="1600"/>
              </a:spcAft>
              <a:buClr>
                <a:schemeClr val="dk2"/>
              </a:buClr>
              <a:buFont typeface="Lato"/>
              <a:buChar char="○"/>
              <a:defRPr>
                <a:solidFill>
                  <a:schemeClr val="dk2"/>
                </a:solidFill>
                <a:latin typeface="Lato"/>
                <a:ea typeface="Lato"/>
                <a:cs typeface="Lato"/>
                <a:sym typeface="Lato"/>
              </a:defRPr>
            </a:lvl2pPr>
            <a:lvl3pPr lvl="2">
              <a:lnSpc>
                <a:spcPct val="115000"/>
              </a:lnSpc>
              <a:spcBef>
                <a:spcPts val="0"/>
              </a:spcBef>
              <a:spcAft>
                <a:spcPts val="1600"/>
              </a:spcAft>
              <a:buClr>
                <a:schemeClr val="dk2"/>
              </a:buClr>
              <a:buFont typeface="Lato"/>
              <a:buChar char="■"/>
              <a:defRPr>
                <a:solidFill>
                  <a:schemeClr val="dk2"/>
                </a:solidFill>
                <a:latin typeface="Lato"/>
                <a:ea typeface="Lato"/>
                <a:cs typeface="Lato"/>
                <a:sym typeface="Lato"/>
              </a:defRPr>
            </a:lvl3pPr>
            <a:lvl4pPr lvl="3">
              <a:lnSpc>
                <a:spcPct val="115000"/>
              </a:lnSpc>
              <a:spcBef>
                <a:spcPts val="0"/>
              </a:spcBef>
              <a:spcAft>
                <a:spcPts val="1600"/>
              </a:spcAft>
              <a:buClr>
                <a:schemeClr val="dk2"/>
              </a:buClr>
              <a:buFont typeface="Lato"/>
              <a:buChar char="●"/>
              <a:defRPr>
                <a:solidFill>
                  <a:schemeClr val="dk2"/>
                </a:solidFill>
                <a:latin typeface="Lato"/>
                <a:ea typeface="Lato"/>
                <a:cs typeface="Lato"/>
                <a:sym typeface="Lato"/>
              </a:defRPr>
            </a:lvl4pPr>
            <a:lvl5pPr lvl="4">
              <a:lnSpc>
                <a:spcPct val="115000"/>
              </a:lnSpc>
              <a:spcBef>
                <a:spcPts val="0"/>
              </a:spcBef>
              <a:spcAft>
                <a:spcPts val="1600"/>
              </a:spcAft>
              <a:buClr>
                <a:schemeClr val="dk2"/>
              </a:buClr>
              <a:buFont typeface="Lato"/>
              <a:buChar char="○"/>
              <a:defRPr>
                <a:solidFill>
                  <a:schemeClr val="dk2"/>
                </a:solidFill>
                <a:latin typeface="Lato"/>
                <a:ea typeface="Lato"/>
                <a:cs typeface="Lato"/>
                <a:sym typeface="Lato"/>
              </a:defRPr>
            </a:lvl5pPr>
            <a:lvl6pPr lvl="5">
              <a:lnSpc>
                <a:spcPct val="115000"/>
              </a:lnSpc>
              <a:spcBef>
                <a:spcPts val="0"/>
              </a:spcBef>
              <a:spcAft>
                <a:spcPts val="1600"/>
              </a:spcAft>
              <a:buClr>
                <a:schemeClr val="dk2"/>
              </a:buClr>
              <a:buFont typeface="Lato"/>
              <a:buChar char="■"/>
              <a:defRPr>
                <a:solidFill>
                  <a:schemeClr val="dk2"/>
                </a:solidFill>
                <a:latin typeface="Lato"/>
                <a:ea typeface="Lato"/>
                <a:cs typeface="Lato"/>
                <a:sym typeface="Lato"/>
              </a:defRPr>
            </a:lvl6pPr>
            <a:lvl7pPr lvl="6">
              <a:lnSpc>
                <a:spcPct val="115000"/>
              </a:lnSpc>
              <a:spcBef>
                <a:spcPts val="0"/>
              </a:spcBef>
              <a:spcAft>
                <a:spcPts val="1600"/>
              </a:spcAft>
              <a:buClr>
                <a:schemeClr val="dk2"/>
              </a:buClr>
              <a:buFont typeface="Lato"/>
              <a:buChar char="●"/>
              <a:defRPr>
                <a:solidFill>
                  <a:schemeClr val="dk2"/>
                </a:solidFill>
                <a:latin typeface="Lato"/>
                <a:ea typeface="Lato"/>
                <a:cs typeface="Lato"/>
                <a:sym typeface="Lato"/>
              </a:defRPr>
            </a:lvl7pPr>
            <a:lvl8pPr lvl="7">
              <a:lnSpc>
                <a:spcPct val="115000"/>
              </a:lnSpc>
              <a:spcBef>
                <a:spcPts val="0"/>
              </a:spcBef>
              <a:spcAft>
                <a:spcPts val="1600"/>
              </a:spcAft>
              <a:buClr>
                <a:schemeClr val="dk2"/>
              </a:buClr>
              <a:buFont typeface="Lato"/>
              <a:buChar char="○"/>
              <a:defRPr>
                <a:solidFill>
                  <a:schemeClr val="dk2"/>
                </a:solidFill>
                <a:latin typeface="Lato"/>
                <a:ea typeface="Lato"/>
                <a:cs typeface="Lato"/>
                <a:sym typeface="Lato"/>
              </a:defRPr>
            </a:lvl8pPr>
            <a:lvl9pPr lvl="8">
              <a:lnSpc>
                <a:spcPct val="115000"/>
              </a:lnSpc>
              <a:spcBef>
                <a:spcPts val="0"/>
              </a:spcBef>
              <a:spcAft>
                <a:spcPts val="1600"/>
              </a:spcAft>
              <a:buClr>
                <a:schemeClr val="dk2"/>
              </a:buClr>
              <a:buFont typeface="Lato"/>
              <a:buChar char="■"/>
              <a:defRPr>
                <a:solidFill>
                  <a:schemeClr val="dk2"/>
                </a:solidFill>
                <a:latin typeface="Lato"/>
                <a:ea typeface="Lato"/>
                <a:cs typeface="Lato"/>
                <a:sym typeface="Lato"/>
              </a:defRPr>
            </a:lvl9pPr>
          </a:lstStyle>
          <a:p>
            <a:endParaRPr/>
          </a:p>
        </p:txBody>
      </p:sp>
      <p:sp>
        <p:nvSpPr>
          <p:cNvPr id="8" name="Shape 8"/>
          <p:cNvSpPr txBox="1">
            <a:spLocks noGrp="1"/>
          </p:cNvSpPr>
          <p:nvPr>
            <p:ph type="sldNum" idx="12"/>
          </p:nvPr>
        </p:nvSpPr>
        <p:spPr>
          <a:xfrm>
            <a:off x="8490250" y="4681009"/>
            <a:ext cx="548700" cy="393600"/>
          </a:xfrm>
          <a:prstGeom prst="rect">
            <a:avLst/>
          </a:prstGeom>
          <a:noFill/>
          <a:ln>
            <a:noFill/>
          </a:ln>
        </p:spPr>
        <p:txBody>
          <a:bodyPr wrap="square" lIns="91425" tIns="91425" rIns="91425" bIns="91425" anchor="ctr" anchorCtr="0">
            <a:noAutofit/>
          </a:bodyPr>
          <a:lstStyle/>
          <a:p>
            <a:pPr lvl="0" algn="r">
              <a:spcBef>
                <a:spcPts val="0"/>
              </a:spcBef>
              <a:buNone/>
            </a:pPr>
            <a:fld id="{00000000-1234-1234-1234-123412341234}" type="slidenum">
              <a:rPr lang="nl" sz="1000">
                <a:solidFill>
                  <a:schemeClr val="dk2"/>
                </a:solidFill>
                <a:latin typeface="Lato"/>
                <a:ea typeface="Lato"/>
                <a:cs typeface="Lato"/>
                <a:sym typeface="Lato"/>
              </a:rPr>
              <a:t>‹#›</a:t>
            </a:fld>
            <a:endParaRPr lang="nl" sz="1000">
              <a:solidFill>
                <a:schemeClr val="dk2"/>
              </a:solidFill>
              <a:latin typeface="Lato"/>
              <a:ea typeface="Lato"/>
              <a:cs typeface="Lato"/>
              <a:sym typeface="La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ecommercenews.eu/ecommerce-per-country/ecommerce-turkey/" TargetMode="External"/><Relationship Id="rId4" Type="http://schemas.openxmlformats.org/officeDocument/2006/relationships/hyperlink" Target="https://www.ecommerce-europe.eu/research-figure/turkey/" TargetMode="External"/><Relationship Id="rId5" Type="http://schemas.openxmlformats.org/officeDocument/2006/relationships/hyperlink" Target="https://ecommercenews.eu/ecommerce-turkey-worth-7-95-billion-euros-2016/" TargetMode="External"/><Relationship Id="rId6" Type="http://schemas.openxmlformats.org/officeDocument/2006/relationships/hyperlink" Target="https://www.trendyol.com/international.html" TargetMode="External"/><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jpeg"/><Relationship Id="rId1" Type="http://schemas.openxmlformats.org/officeDocument/2006/relationships/slideLayout" Target="../slideLayouts/slideLayout12.xml"/><Relationship Id="rId2" Type="http://schemas.openxmlformats.org/officeDocument/2006/relationships/image" Target="../media/image1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chart" Target="../charts/char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15.jpeg"/><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chart" Target="../charts/chart3.xml"/><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6.jp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3" Type="http://schemas.openxmlformats.org/officeDocument/2006/relationships/hyperlink" Target="http://www.channelemea.com/spip.php?article7167" TargetMode="External"/><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hyperlink" Target="https://www.similarweb.com/website/letstango.com#websiteContent" TargetMode="External"/><Relationship Id="rId5" Type="http://schemas.openxmlformats.org/officeDocument/2006/relationships/hyperlink" Target="https://www.zawya.com/mena/en/company/LetsTangocom-12616302/" TargetMode="External"/><Relationship Id="rId6" Type="http://schemas.openxmlformats.org/officeDocument/2006/relationships/hyperlink" Target="https://www.crunchbase.com/organization/letstango-com#/entity" TargetMode="External"/><Relationship Id="rId7" Type="http://schemas.openxmlformats.org/officeDocument/2006/relationships/hyperlink" Target="https://startupflux.com/companies/letstango.com" TargetMode="External"/><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3" Type="http://schemas.openxmlformats.org/officeDocument/2006/relationships/hyperlink" Target="https://techcrunch.com/2017/03/28/amazon-confirms-acquisition-of-souq-marking-its-move-into-the-middle-east/" TargetMode="External"/><Relationship Id="rId4" Type="http://schemas.openxmlformats.org/officeDocument/2006/relationships/image" Target="../media/image42.png"/><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hyperlink" Target="https://www.similarweb.com/website/souq.com#overview" TargetMode="External"/><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3096250" y="1627200"/>
            <a:ext cx="2951400" cy="1584300"/>
          </a:xfrm>
          <a:prstGeom prst="rect">
            <a:avLst/>
          </a:prstGeom>
        </p:spPr>
        <p:txBody>
          <a:bodyPr wrap="square" lIns="91425" tIns="91425" rIns="91425" bIns="91425" anchor="ctr" anchorCtr="0">
            <a:noAutofit/>
          </a:bodyPr>
          <a:lstStyle/>
          <a:p>
            <a:pPr lvl="0" rtl="0">
              <a:spcBef>
                <a:spcPts val="0"/>
              </a:spcBef>
              <a:buNone/>
            </a:pPr>
            <a:r>
              <a:rPr lang="nl"/>
              <a:t>Turkey’s eCommerce</a:t>
            </a:r>
          </a:p>
        </p:txBody>
      </p:sp>
      <p:sp>
        <p:nvSpPr>
          <p:cNvPr id="60" name="Shape 60"/>
          <p:cNvSpPr txBox="1">
            <a:spLocks noGrp="1"/>
          </p:cNvSpPr>
          <p:nvPr>
            <p:ph type="subTitle" idx="1"/>
          </p:nvPr>
        </p:nvSpPr>
        <p:spPr>
          <a:xfrm>
            <a:off x="3096362" y="3266930"/>
            <a:ext cx="2951400" cy="701400"/>
          </a:xfrm>
          <a:prstGeom prst="rect">
            <a:avLst/>
          </a:prstGeom>
        </p:spPr>
        <p:txBody>
          <a:bodyPr wrap="square" lIns="91425" tIns="91425" rIns="91425" bIns="91425" anchor="b" anchorCtr="0">
            <a:noAutofit/>
          </a:bodyPr>
          <a:lstStyle/>
          <a:p>
            <a:pPr lvl="0" rtl="0">
              <a:spcBef>
                <a:spcPts val="0"/>
              </a:spcBef>
              <a:buNone/>
            </a:pPr>
            <a:r>
              <a:rPr lang="nl"/>
              <a:t>Cihad Palta</a:t>
            </a:r>
          </a:p>
          <a:p>
            <a:pPr lvl="0" rtl="0">
              <a:spcBef>
                <a:spcPts val="0"/>
              </a:spcBef>
              <a:buNone/>
            </a:pPr>
            <a:r>
              <a:rPr lang="nl"/>
              <a:t>Artur Moeijes</a:t>
            </a:r>
          </a:p>
        </p:txBody>
      </p:sp>
      <p:pic>
        <p:nvPicPr>
          <p:cNvPr id="61" name="Shape 61" descr="1599px-Flag_of_Turkey.svg.png"/>
          <p:cNvPicPr preferRelativeResize="0"/>
          <p:nvPr/>
        </p:nvPicPr>
        <p:blipFill>
          <a:blip r:embed="rId3">
            <a:alphaModFix/>
          </a:blip>
          <a:stretch>
            <a:fillRect/>
          </a:stretch>
        </p:blipFill>
        <p:spPr>
          <a:xfrm>
            <a:off x="3950699" y="1037574"/>
            <a:ext cx="1242774" cy="8285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311700" y="391350"/>
            <a:ext cx="8520600" cy="626100"/>
          </a:xfrm>
          <a:prstGeom prst="rect">
            <a:avLst/>
          </a:prstGeom>
        </p:spPr>
        <p:txBody>
          <a:bodyPr wrap="square" lIns="91425" tIns="91425" rIns="91425" bIns="91425" anchor="t" anchorCtr="0">
            <a:noAutofit/>
          </a:bodyPr>
          <a:lstStyle/>
          <a:p>
            <a:pPr lvl="0">
              <a:spcBef>
                <a:spcPts val="0"/>
              </a:spcBef>
              <a:buNone/>
            </a:pPr>
            <a:r>
              <a:rPr lang="nl"/>
              <a:t>Summary</a:t>
            </a:r>
          </a:p>
        </p:txBody>
      </p:sp>
      <p:sp>
        <p:nvSpPr>
          <p:cNvPr id="123" name="Shape 123"/>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457200" lvl="0" indent="-228600" rtl="0">
              <a:lnSpc>
                <a:spcPct val="100000"/>
              </a:lnSpc>
              <a:spcBef>
                <a:spcPts val="1000"/>
              </a:spcBef>
              <a:spcAft>
                <a:spcPts val="1000"/>
              </a:spcAft>
              <a:buChar char="●"/>
            </a:pPr>
            <a:r>
              <a:rPr lang="nl" dirty="0"/>
              <a:t>eCommerce in Turkey in 2016</a:t>
            </a:r>
          </a:p>
          <a:p>
            <a:pPr marL="457200" lvl="0" indent="-228600" rtl="0">
              <a:spcBef>
                <a:spcPts val="1000"/>
              </a:spcBef>
              <a:spcAft>
                <a:spcPts val="1000"/>
              </a:spcAft>
              <a:buChar char="●"/>
            </a:pPr>
            <a:r>
              <a:rPr lang="nl" dirty="0" smtClean="0"/>
              <a:t>The </a:t>
            </a:r>
            <a:r>
              <a:rPr lang="nl" dirty="0"/>
              <a:t>biggest eCommerce webshops</a:t>
            </a:r>
          </a:p>
          <a:p>
            <a:pPr marL="457200" lvl="0" indent="-228600" rtl="0">
              <a:lnSpc>
                <a:spcPct val="100000"/>
              </a:lnSpc>
              <a:spcBef>
                <a:spcPts val="1000"/>
              </a:spcBef>
              <a:spcAft>
                <a:spcPts val="1000"/>
              </a:spcAft>
              <a:buChar char="●"/>
            </a:pPr>
            <a:r>
              <a:rPr lang="nl" dirty="0"/>
              <a:t>Growth of eCommerce in Turkey 2013-2016</a:t>
            </a:r>
          </a:p>
          <a:p>
            <a:pPr lvl="0">
              <a:spcBef>
                <a:spcPts val="0"/>
              </a:spcBef>
              <a:buNone/>
            </a:pP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rtl="0">
              <a:spcBef>
                <a:spcPts val="0"/>
              </a:spcBef>
              <a:spcAft>
                <a:spcPts val="0"/>
              </a:spcAft>
              <a:buNone/>
            </a:pPr>
            <a:r>
              <a:rPr lang="nl"/>
              <a:t>Websites:</a:t>
            </a:r>
          </a:p>
          <a:p>
            <a:pPr lvl="0" rtl="0">
              <a:spcBef>
                <a:spcPts val="0"/>
              </a:spcBef>
              <a:spcAft>
                <a:spcPts val="0"/>
              </a:spcAft>
              <a:buNone/>
            </a:pPr>
            <a:r>
              <a:rPr lang="nl" sz="1100" u="sng">
                <a:solidFill>
                  <a:srgbClr val="1155CC"/>
                </a:solidFill>
                <a:latin typeface="Arial"/>
                <a:ea typeface="Arial"/>
                <a:cs typeface="Arial"/>
                <a:sym typeface="Arial"/>
                <a:hlinkClick r:id="rId3"/>
              </a:rPr>
              <a:t>https://ecommercenews.eu/ecommerce-per-country/ecommerce-turkey/</a:t>
            </a:r>
          </a:p>
          <a:p>
            <a:pPr lvl="0" rtl="0">
              <a:spcBef>
                <a:spcPts val="0"/>
              </a:spcBef>
              <a:spcAft>
                <a:spcPts val="0"/>
              </a:spcAft>
              <a:buNone/>
            </a:pPr>
            <a:r>
              <a:rPr lang="nl" sz="1100" u="sng">
                <a:solidFill>
                  <a:srgbClr val="1155CC"/>
                </a:solidFill>
                <a:latin typeface="Arial"/>
                <a:ea typeface="Arial"/>
                <a:cs typeface="Arial"/>
                <a:sym typeface="Arial"/>
                <a:hlinkClick r:id="rId4"/>
              </a:rPr>
              <a:t>https://www.ecommerce-europe.eu/research-figure/turkey/</a:t>
            </a:r>
          </a:p>
          <a:p>
            <a:pPr lvl="0" rtl="0">
              <a:spcBef>
                <a:spcPts val="0"/>
              </a:spcBef>
              <a:spcAft>
                <a:spcPts val="0"/>
              </a:spcAft>
              <a:buNone/>
            </a:pPr>
            <a:r>
              <a:rPr lang="nl" sz="1100" u="sng">
                <a:solidFill>
                  <a:srgbClr val="1155CC"/>
                </a:solidFill>
                <a:latin typeface="Arial"/>
                <a:ea typeface="Arial"/>
                <a:cs typeface="Arial"/>
                <a:sym typeface="Arial"/>
                <a:hlinkClick r:id="rId5"/>
              </a:rPr>
              <a:t>https://ecommercenews.eu/ecommerce-turkey-worth-7-95-billion-euros-2016/</a:t>
            </a:r>
          </a:p>
          <a:p>
            <a:pPr lvl="0" rtl="0">
              <a:spcBef>
                <a:spcPts val="0"/>
              </a:spcBef>
              <a:spcAft>
                <a:spcPts val="0"/>
              </a:spcAft>
              <a:buNone/>
            </a:pPr>
            <a:r>
              <a:rPr lang="nl" sz="1100">
                <a:solidFill>
                  <a:srgbClr val="1155CC"/>
                </a:solidFill>
                <a:latin typeface="Arial"/>
                <a:ea typeface="Arial"/>
                <a:cs typeface="Arial"/>
                <a:sym typeface="Arial"/>
              </a:rPr>
              <a:t>http://yardim.gittigidiyor.com/yeni-uyeler/about-gittigidiyor</a:t>
            </a:r>
          </a:p>
          <a:p>
            <a:pPr lvl="0" rtl="0">
              <a:spcBef>
                <a:spcPts val="0"/>
              </a:spcBef>
              <a:spcAft>
                <a:spcPts val="0"/>
              </a:spcAft>
              <a:buNone/>
            </a:pPr>
            <a:r>
              <a:rPr lang="nl" sz="1100">
                <a:solidFill>
                  <a:srgbClr val="1155CC"/>
                </a:solidFill>
                <a:latin typeface="Arial"/>
                <a:ea typeface="Arial"/>
                <a:cs typeface="Arial"/>
                <a:sym typeface="Arial"/>
              </a:rPr>
              <a:t>http://www.hepsiburada.com/about-us</a:t>
            </a:r>
          </a:p>
          <a:p>
            <a:pPr lvl="0" rtl="0">
              <a:spcBef>
                <a:spcPts val="0"/>
              </a:spcBef>
              <a:spcAft>
                <a:spcPts val="0"/>
              </a:spcAft>
              <a:buNone/>
            </a:pPr>
            <a:r>
              <a:rPr lang="nl" sz="1100" u="sng">
                <a:solidFill>
                  <a:srgbClr val="1155CC"/>
                </a:solidFill>
                <a:latin typeface="Arial"/>
                <a:ea typeface="Arial"/>
                <a:cs typeface="Arial"/>
                <a:sym typeface="Arial"/>
                <a:hlinkClick r:id="rId6"/>
              </a:rPr>
              <a:t>https://www.trendyol.com/international.html</a:t>
            </a:r>
          </a:p>
          <a:p>
            <a:pPr lvl="0" rtl="0">
              <a:spcBef>
                <a:spcPts val="0"/>
              </a:spcBef>
              <a:spcAft>
                <a:spcPts val="0"/>
              </a:spcAft>
              <a:buNone/>
            </a:pPr>
            <a:endParaRPr sz="1100" u="sng">
              <a:solidFill>
                <a:srgbClr val="1155CC"/>
              </a:solidFill>
              <a:latin typeface="Arial"/>
              <a:ea typeface="Arial"/>
              <a:cs typeface="Arial"/>
              <a:sym typeface="Arial"/>
            </a:endParaRPr>
          </a:p>
          <a:p>
            <a:pPr lvl="0" rtl="0">
              <a:spcBef>
                <a:spcPts val="0"/>
              </a:spcBef>
              <a:spcAft>
                <a:spcPts val="0"/>
              </a:spcAft>
              <a:buNone/>
            </a:pPr>
            <a:endParaRPr sz="1100" u="sng">
              <a:solidFill>
                <a:srgbClr val="1155CC"/>
              </a:solidFill>
              <a:latin typeface="Arial"/>
              <a:ea typeface="Arial"/>
              <a:cs typeface="Arial"/>
              <a:sym typeface="Arial"/>
            </a:endParaRPr>
          </a:p>
          <a:p>
            <a:pPr lvl="0" rtl="0">
              <a:spcBef>
                <a:spcPts val="0"/>
              </a:spcBef>
              <a:spcAft>
                <a:spcPts val="0"/>
              </a:spcAft>
              <a:buNone/>
            </a:pPr>
            <a:endParaRPr sz="1150">
              <a:solidFill>
                <a:srgbClr val="1155CC"/>
              </a:solidFill>
              <a:latin typeface="Arial"/>
              <a:ea typeface="Arial"/>
              <a:cs typeface="Arial"/>
              <a:sym typeface="Arial"/>
            </a:endParaRPr>
          </a:p>
          <a:p>
            <a:pPr lvl="0" rtl="0">
              <a:spcBef>
                <a:spcPts val="0"/>
              </a:spcBef>
              <a:spcAft>
                <a:spcPts val="0"/>
              </a:spcAft>
              <a:buNone/>
            </a:pPr>
            <a:endParaRPr sz="1150">
              <a:solidFill>
                <a:srgbClr val="1A283E"/>
              </a:solidFill>
              <a:latin typeface="Arial"/>
              <a:ea typeface="Arial"/>
              <a:cs typeface="Arial"/>
              <a:sym typeface="Arial"/>
            </a:endParaRPr>
          </a:p>
          <a:p>
            <a:pPr lvl="0" rtl="0">
              <a:spcBef>
                <a:spcPts val="0"/>
              </a:spcBef>
              <a:spcAft>
                <a:spcPts val="0"/>
              </a:spcAft>
              <a:buNone/>
            </a:pPr>
            <a:endParaRPr/>
          </a:p>
        </p:txBody>
      </p:sp>
      <p:sp>
        <p:nvSpPr>
          <p:cNvPr id="129" name="Shape 129"/>
          <p:cNvSpPr txBox="1">
            <a:spLocks noGrp="1"/>
          </p:cNvSpPr>
          <p:nvPr>
            <p:ph type="title"/>
          </p:nvPr>
        </p:nvSpPr>
        <p:spPr>
          <a:xfrm>
            <a:off x="311700" y="391350"/>
            <a:ext cx="8520600" cy="626100"/>
          </a:xfrm>
          <a:prstGeom prst="rect">
            <a:avLst/>
          </a:prstGeom>
        </p:spPr>
        <p:txBody>
          <a:bodyPr wrap="square" lIns="91425" tIns="91425" rIns="91425" bIns="91425" anchor="t" anchorCtr="0">
            <a:noAutofit/>
          </a:bodyPr>
          <a:lstStyle/>
          <a:p>
            <a:pPr lvl="0">
              <a:spcBef>
                <a:spcPts val="0"/>
              </a:spcBef>
              <a:buNone/>
            </a:pPr>
            <a:r>
              <a:rPr lang="nl"/>
              <a:t>Resources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512700" y="1893300"/>
            <a:ext cx="8118600" cy="1522800"/>
          </a:xfrm>
          <a:prstGeom prst="rect">
            <a:avLst/>
          </a:prstGeom>
        </p:spPr>
        <p:txBody>
          <a:bodyPr wrap="square" lIns="91425" tIns="91425" rIns="91425" bIns="91425" anchor="b" anchorCtr="0">
            <a:noAutofit/>
          </a:bodyPr>
          <a:lstStyle/>
          <a:p>
            <a:pPr lvl="0">
              <a:spcBef>
                <a:spcPts val="0"/>
              </a:spcBef>
              <a:buNone/>
            </a:pPr>
            <a:r>
              <a:rPr lang="nl"/>
              <a:t>Japan E-Commerce</a:t>
            </a:r>
          </a:p>
        </p:txBody>
      </p:sp>
      <p:sp>
        <p:nvSpPr>
          <p:cNvPr id="60" name="Shape 60"/>
          <p:cNvSpPr txBox="1">
            <a:spLocks noGrp="1"/>
          </p:cNvSpPr>
          <p:nvPr>
            <p:ph type="subTitle" idx="1"/>
          </p:nvPr>
        </p:nvSpPr>
        <p:spPr>
          <a:xfrm>
            <a:off x="512700" y="3840639"/>
            <a:ext cx="8118600" cy="787500"/>
          </a:xfrm>
          <a:prstGeom prst="rect">
            <a:avLst/>
          </a:prstGeom>
        </p:spPr>
        <p:txBody>
          <a:bodyPr wrap="square" lIns="91425" tIns="91425" rIns="91425" bIns="91425" anchor="t" anchorCtr="0">
            <a:noAutofit/>
          </a:bodyPr>
          <a:lstStyle/>
          <a:p>
            <a:pPr lvl="0">
              <a:spcBef>
                <a:spcPts val="0"/>
              </a:spcBef>
              <a:buNone/>
            </a:pPr>
            <a:r>
              <a:rPr lang="nl"/>
              <a:t>Emre Aydemir 500730246</a:t>
            </a:r>
          </a:p>
          <a:p>
            <a:pPr lvl="0">
              <a:spcBef>
                <a:spcPts val="0"/>
              </a:spcBef>
              <a:buNone/>
            </a:pPr>
            <a:r>
              <a:rPr lang="nl"/>
              <a:t>Redouan el Arbaoui 500739760</a:t>
            </a:r>
          </a:p>
        </p:txBody>
      </p:sp>
    </p:spTree>
    <p:extLst>
      <p:ext uri="{BB962C8B-B14F-4D97-AF65-F5344CB8AC3E}">
        <p14:creationId xmlns:p14="http://schemas.microsoft.com/office/powerpoint/2010/main" val="2098790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311700" y="445025"/>
            <a:ext cx="8520600" cy="613200"/>
          </a:xfrm>
          <a:prstGeom prst="rect">
            <a:avLst/>
          </a:prstGeom>
        </p:spPr>
        <p:txBody>
          <a:bodyPr wrap="square" lIns="91425" tIns="91425" rIns="91425" bIns="91425" anchor="t" anchorCtr="0">
            <a:noAutofit/>
          </a:bodyPr>
          <a:lstStyle/>
          <a:p>
            <a:pPr lvl="0">
              <a:spcBef>
                <a:spcPts val="0"/>
              </a:spcBef>
              <a:buNone/>
            </a:pPr>
            <a:r>
              <a:rPr lang="nl" dirty="0"/>
              <a:t>Top </a:t>
            </a:r>
            <a:r>
              <a:rPr lang="en-US" dirty="0" smtClean="0"/>
              <a:t>8</a:t>
            </a:r>
            <a:r>
              <a:rPr lang="nl" dirty="0" smtClean="0"/>
              <a:t> </a:t>
            </a:r>
            <a:r>
              <a:rPr lang="nl" dirty="0"/>
              <a:t>E-Commerce in Japan</a:t>
            </a:r>
          </a:p>
        </p:txBody>
      </p:sp>
      <p:sp>
        <p:nvSpPr>
          <p:cNvPr id="66" name="Shape 66"/>
          <p:cNvSpPr txBox="1">
            <a:spLocks noGrp="1"/>
          </p:cNvSpPr>
          <p:nvPr>
            <p:ph type="body" idx="1"/>
          </p:nvPr>
        </p:nvSpPr>
        <p:spPr>
          <a:xfrm>
            <a:off x="311700" y="1171600"/>
            <a:ext cx="8520600" cy="3397200"/>
          </a:xfrm>
          <a:prstGeom prst="rect">
            <a:avLst/>
          </a:prstGeom>
          <a:ln w="9525" cap="flat" cmpd="sng">
            <a:solidFill>
              <a:srgbClr val="000000"/>
            </a:solidFill>
            <a:prstDash val="solid"/>
            <a:round/>
            <a:headEnd type="none" w="med" len="med"/>
            <a:tailEnd type="none" w="med" len="med"/>
          </a:ln>
        </p:spPr>
        <p:txBody>
          <a:bodyPr wrap="square" lIns="91425" tIns="91425" rIns="91425" bIns="91425" anchor="t" anchorCtr="0">
            <a:noAutofit/>
          </a:bodyPr>
          <a:lstStyle/>
          <a:p>
            <a:pPr marL="457200" lvl="0" indent="-228600" rtl="0">
              <a:lnSpc>
                <a:spcPct val="100000"/>
              </a:lnSpc>
              <a:spcBef>
                <a:spcPts val="0"/>
              </a:spcBef>
              <a:spcAft>
                <a:spcPts val="0"/>
              </a:spcAft>
              <a:buAutoNum type="arabicPeriod"/>
            </a:pPr>
            <a:r>
              <a:rPr lang="nl" dirty="0" smtClean="0"/>
              <a:t>Amazon</a:t>
            </a:r>
            <a:r>
              <a:rPr lang="en-US" dirty="0" smtClean="0"/>
              <a:t>	</a:t>
            </a:r>
            <a:r>
              <a:rPr lang="nl" dirty="0" smtClean="0"/>
              <a:t>$9.06    </a:t>
            </a:r>
            <a:r>
              <a:rPr lang="nl" dirty="0"/>
              <a:t>	USD </a:t>
            </a:r>
            <a:r>
              <a:rPr lang="nl" dirty="0">
                <a:solidFill>
                  <a:srgbClr val="FF0000"/>
                </a:solidFill>
              </a:rPr>
              <a:t>Billion</a:t>
            </a:r>
          </a:p>
          <a:p>
            <a:pPr marL="457200" lvl="0" indent="-228600" rtl="0">
              <a:lnSpc>
                <a:spcPct val="100000"/>
              </a:lnSpc>
              <a:spcBef>
                <a:spcPts val="0"/>
              </a:spcBef>
              <a:spcAft>
                <a:spcPts val="0"/>
              </a:spcAft>
              <a:buAutoNum type="arabicPeriod"/>
            </a:pPr>
            <a:r>
              <a:rPr lang="nl" dirty="0" smtClean="0"/>
              <a:t>Yahoo</a:t>
            </a:r>
            <a:r>
              <a:rPr lang="en-US" dirty="0" smtClean="0"/>
              <a:t>	</a:t>
            </a:r>
            <a:r>
              <a:rPr lang="nl" dirty="0" smtClean="0"/>
              <a:t>$7.80    </a:t>
            </a:r>
            <a:r>
              <a:rPr lang="nl" dirty="0"/>
              <a:t>	USD </a:t>
            </a:r>
            <a:r>
              <a:rPr lang="nl" dirty="0">
                <a:solidFill>
                  <a:srgbClr val="FF0000"/>
                </a:solidFill>
              </a:rPr>
              <a:t>Billion</a:t>
            </a:r>
          </a:p>
          <a:p>
            <a:pPr marL="457200" lvl="0" indent="-228600" rtl="0">
              <a:lnSpc>
                <a:spcPct val="100000"/>
              </a:lnSpc>
              <a:spcBef>
                <a:spcPts val="0"/>
              </a:spcBef>
              <a:spcAft>
                <a:spcPts val="0"/>
              </a:spcAft>
              <a:buAutoNum type="arabicPeriod"/>
            </a:pPr>
            <a:r>
              <a:rPr lang="nl" dirty="0" smtClean="0"/>
              <a:t>Rakuten</a:t>
            </a:r>
            <a:r>
              <a:rPr lang="en-US" dirty="0"/>
              <a:t>	</a:t>
            </a:r>
            <a:r>
              <a:rPr lang="nl" dirty="0" smtClean="0"/>
              <a:t>$7.72    </a:t>
            </a:r>
            <a:r>
              <a:rPr lang="nl" dirty="0"/>
              <a:t>	USD </a:t>
            </a:r>
            <a:r>
              <a:rPr lang="nl" dirty="0">
                <a:solidFill>
                  <a:srgbClr val="FF0000"/>
                </a:solidFill>
              </a:rPr>
              <a:t>Billion</a:t>
            </a:r>
          </a:p>
          <a:p>
            <a:pPr marL="457200" lvl="0" indent="-228600" rtl="0">
              <a:lnSpc>
                <a:spcPct val="100000"/>
              </a:lnSpc>
              <a:spcBef>
                <a:spcPts val="0"/>
              </a:spcBef>
              <a:spcAft>
                <a:spcPts val="0"/>
              </a:spcAft>
              <a:buClr>
                <a:srgbClr val="000000"/>
              </a:buClr>
              <a:buAutoNum type="arabicPeriod"/>
            </a:pPr>
            <a:r>
              <a:rPr lang="nl" dirty="0">
                <a:solidFill>
                  <a:srgbClr val="000000"/>
                </a:solidFill>
              </a:rPr>
              <a:t>Start </a:t>
            </a:r>
            <a:r>
              <a:rPr lang="nl" dirty="0" smtClean="0">
                <a:solidFill>
                  <a:srgbClr val="000000"/>
                </a:solidFill>
              </a:rPr>
              <a:t>today</a:t>
            </a:r>
            <a:r>
              <a:rPr lang="en-US" dirty="0" smtClean="0">
                <a:solidFill>
                  <a:srgbClr val="000000"/>
                </a:solidFill>
              </a:rPr>
              <a:t>	</a:t>
            </a:r>
            <a:r>
              <a:rPr lang="nl" dirty="0" smtClean="0">
                <a:solidFill>
                  <a:srgbClr val="000000"/>
                </a:solidFill>
              </a:rPr>
              <a:t>$7.2</a:t>
            </a:r>
            <a:r>
              <a:rPr lang="nl" dirty="0">
                <a:solidFill>
                  <a:srgbClr val="000000"/>
                </a:solidFill>
              </a:rPr>
              <a:t>	</a:t>
            </a:r>
            <a:r>
              <a:rPr lang="nl" dirty="0" smtClean="0">
                <a:solidFill>
                  <a:srgbClr val="000000"/>
                </a:solidFill>
              </a:rPr>
              <a:t>USD </a:t>
            </a:r>
            <a:r>
              <a:rPr lang="nl" dirty="0">
                <a:solidFill>
                  <a:srgbClr val="FF0000"/>
                </a:solidFill>
              </a:rPr>
              <a:t>Billion</a:t>
            </a:r>
          </a:p>
          <a:p>
            <a:pPr marL="457200" lvl="0" indent="-228600" rtl="0">
              <a:lnSpc>
                <a:spcPct val="100000"/>
              </a:lnSpc>
              <a:spcBef>
                <a:spcPts val="0"/>
              </a:spcBef>
              <a:spcAft>
                <a:spcPts val="0"/>
              </a:spcAft>
              <a:buAutoNum type="arabicPeriod"/>
            </a:pPr>
            <a:r>
              <a:rPr lang="nl" dirty="0" smtClean="0"/>
              <a:t>Zozotown</a:t>
            </a:r>
            <a:r>
              <a:rPr lang="en-US" dirty="0" smtClean="0"/>
              <a:t>	</a:t>
            </a:r>
            <a:r>
              <a:rPr lang="nl" dirty="0" smtClean="0"/>
              <a:t>$544     </a:t>
            </a:r>
            <a:r>
              <a:rPr lang="nl" dirty="0"/>
              <a:t>	USD </a:t>
            </a:r>
            <a:r>
              <a:rPr lang="nl" dirty="0">
                <a:solidFill>
                  <a:srgbClr val="FF9900"/>
                </a:solidFill>
              </a:rPr>
              <a:t>Million</a:t>
            </a:r>
          </a:p>
          <a:p>
            <a:pPr marL="457200" lvl="0" indent="-228600" rtl="0">
              <a:lnSpc>
                <a:spcPct val="100000"/>
              </a:lnSpc>
              <a:spcBef>
                <a:spcPts val="0"/>
              </a:spcBef>
              <a:spcAft>
                <a:spcPts val="0"/>
              </a:spcAft>
              <a:buAutoNum type="arabicPeriod"/>
            </a:pPr>
            <a:r>
              <a:rPr lang="nl" dirty="0" smtClean="0"/>
              <a:t>DMM</a:t>
            </a:r>
            <a:r>
              <a:rPr lang="en-US" dirty="0" smtClean="0"/>
              <a:t>	</a:t>
            </a:r>
            <a:r>
              <a:rPr lang="nl" dirty="0" smtClean="0"/>
              <a:t>$448.8  </a:t>
            </a:r>
            <a:r>
              <a:rPr lang="nl" dirty="0"/>
              <a:t>	USD </a:t>
            </a:r>
            <a:r>
              <a:rPr lang="nl" dirty="0">
                <a:solidFill>
                  <a:srgbClr val="FF9900"/>
                </a:solidFill>
              </a:rPr>
              <a:t>Million</a:t>
            </a:r>
          </a:p>
          <a:p>
            <a:pPr marL="457200" lvl="0" indent="-228600" rtl="0">
              <a:lnSpc>
                <a:spcPct val="100000"/>
              </a:lnSpc>
              <a:spcBef>
                <a:spcPts val="0"/>
              </a:spcBef>
              <a:spcAft>
                <a:spcPts val="0"/>
              </a:spcAft>
              <a:buAutoNum type="arabicPeriod"/>
            </a:pPr>
            <a:r>
              <a:rPr lang="nl" dirty="0" smtClean="0"/>
              <a:t>Kakaku</a:t>
            </a:r>
            <a:r>
              <a:rPr lang="en-US" dirty="0" smtClean="0"/>
              <a:t>	</a:t>
            </a:r>
            <a:r>
              <a:rPr lang="nl" dirty="0" smtClean="0"/>
              <a:t>$410     </a:t>
            </a:r>
            <a:r>
              <a:rPr lang="nl" dirty="0"/>
              <a:t>	USD </a:t>
            </a:r>
            <a:r>
              <a:rPr lang="nl" dirty="0">
                <a:solidFill>
                  <a:srgbClr val="FF9900"/>
                </a:solidFill>
              </a:rPr>
              <a:t>Million</a:t>
            </a:r>
          </a:p>
          <a:p>
            <a:pPr marL="457200" lvl="0" indent="-228600" rtl="0">
              <a:lnSpc>
                <a:spcPct val="100000"/>
              </a:lnSpc>
              <a:spcBef>
                <a:spcPts val="0"/>
              </a:spcBef>
              <a:spcAft>
                <a:spcPts val="0"/>
              </a:spcAft>
              <a:buAutoNum type="arabicPeriod"/>
            </a:pPr>
            <a:r>
              <a:rPr lang="nl" dirty="0" smtClean="0"/>
              <a:t>Apple</a:t>
            </a:r>
            <a:r>
              <a:rPr lang="en-US" dirty="0" smtClean="0"/>
              <a:t>	</a:t>
            </a:r>
            <a:r>
              <a:rPr lang="nl" dirty="0" smtClean="0"/>
              <a:t>$135.7  </a:t>
            </a:r>
            <a:r>
              <a:rPr lang="nl" dirty="0"/>
              <a:t>	USD </a:t>
            </a:r>
            <a:r>
              <a:rPr lang="nl" dirty="0">
                <a:solidFill>
                  <a:srgbClr val="FF9900"/>
                </a:solidFill>
              </a:rPr>
              <a:t>Million</a:t>
            </a:r>
          </a:p>
        </p:txBody>
      </p:sp>
      <p:sp>
        <p:nvSpPr>
          <p:cNvPr id="67" name="Shape 67"/>
          <p:cNvSpPr txBox="1"/>
          <p:nvPr/>
        </p:nvSpPr>
        <p:spPr>
          <a:xfrm>
            <a:off x="5274225" y="3955600"/>
            <a:ext cx="3558000" cy="613200"/>
          </a:xfrm>
          <a:prstGeom prst="rect">
            <a:avLst/>
          </a:prstGeom>
          <a:noFill/>
          <a:ln>
            <a:noFill/>
          </a:ln>
        </p:spPr>
        <p:txBody>
          <a:bodyPr wrap="square" lIns="91425" tIns="91425" rIns="91425" bIns="91425" anchor="t" anchorCtr="0">
            <a:noAutofit/>
          </a:bodyPr>
          <a:lstStyle/>
          <a:p>
            <a:pPr lvl="0">
              <a:spcBef>
                <a:spcPts val="0"/>
              </a:spcBef>
              <a:buNone/>
            </a:pPr>
            <a:r>
              <a:rPr lang="nl">
                <a:solidFill>
                  <a:srgbClr val="990000"/>
                </a:solidFill>
              </a:rPr>
              <a:t>Revenue based on 2016 in US Dollars</a:t>
            </a:r>
          </a:p>
        </p:txBody>
      </p:sp>
    </p:spTree>
    <p:extLst>
      <p:ext uri="{BB962C8B-B14F-4D97-AF65-F5344CB8AC3E}">
        <p14:creationId xmlns:p14="http://schemas.microsoft.com/office/powerpoint/2010/main" val="17499233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445025"/>
            <a:ext cx="8520600" cy="613200"/>
          </a:xfrm>
          <a:prstGeom prst="rect">
            <a:avLst/>
          </a:prstGeom>
        </p:spPr>
        <p:txBody>
          <a:bodyPr wrap="square" lIns="91425" tIns="91425" rIns="91425" bIns="91425" anchor="t" anchorCtr="0">
            <a:noAutofit/>
          </a:bodyPr>
          <a:lstStyle/>
          <a:p>
            <a:pPr lvl="0">
              <a:spcBef>
                <a:spcPts val="0"/>
              </a:spcBef>
              <a:buNone/>
            </a:pPr>
            <a:r>
              <a:rPr lang="nl"/>
              <a:t>Rakuten</a:t>
            </a:r>
          </a:p>
        </p:txBody>
      </p:sp>
      <p:sp>
        <p:nvSpPr>
          <p:cNvPr id="73" name="Shape 73"/>
          <p:cNvSpPr txBox="1">
            <a:spLocks noGrp="1"/>
          </p:cNvSpPr>
          <p:nvPr>
            <p:ph type="body" idx="1"/>
          </p:nvPr>
        </p:nvSpPr>
        <p:spPr>
          <a:xfrm>
            <a:off x="311700" y="1171600"/>
            <a:ext cx="8520600" cy="3397200"/>
          </a:xfrm>
          <a:prstGeom prst="rect">
            <a:avLst/>
          </a:prstGeom>
        </p:spPr>
        <p:txBody>
          <a:bodyPr wrap="square" lIns="91425" tIns="91425" rIns="91425" bIns="91425" anchor="t" anchorCtr="0">
            <a:noAutofit/>
          </a:bodyPr>
          <a:lstStyle/>
          <a:p>
            <a:pPr marL="457200" lvl="0" indent="-228600">
              <a:spcBef>
                <a:spcPts val="0"/>
              </a:spcBef>
            </a:pPr>
            <a:r>
              <a:rPr lang="nl"/>
              <a:t>Speed and innovation</a:t>
            </a:r>
          </a:p>
          <a:p>
            <a:pPr marL="457200" lvl="0" indent="-228600">
              <a:spcBef>
                <a:spcPts val="0"/>
              </a:spcBef>
            </a:pPr>
            <a:r>
              <a:rPr lang="nl"/>
              <a:t>Customer orientated</a:t>
            </a:r>
          </a:p>
          <a:p>
            <a:pPr marL="457200" lvl="0" indent="-228600">
              <a:spcBef>
                <a:spcPts val="0"/>
              </a:spcBef>
            </a:pPr>
            <a:r>
              <a:rPr lang="nl"/>
              <a:t>Rakuten-card (high reward points)</a:t>
            </a:r>
          </a:p>
          <a:p>
            <a:pPr marL="457200" lvl="0" indent="-228600">
              <a:spcBef>
                <a:spcPts val="0"/>
              </a:spcBef>
            </a:pPr>
            <a:r>
              <a:rPr lang="nl"/>
              <a:t>Power in diversity (Hotel reservations, Shopping, financial services, payment system, Baseball team, media, e- reading, mobile messaging) </a:t>
            </a:r>
          </a:p>
          <a:p>
            <a:pPr lvl="0">
              <a:spcBef>
                <a:spcPts val="0"/>
              </a:spcBef>
              <a:buNone/>
            </a:pPr>
            <a:endParaRPr/>
          </a:p>
          <a:p>
            <a:pPr lvl="0">
              <a:spcBef>
                <a:spcPts val="0"/>
              </a:spcBef>
              <a:buNone/>
            </a:pPr>
            <a:endParaRPr/>
          </a:p>
          <a:p>
            <a:pPr lvl="0">
              <a:spcBef>
                <a:spcPts val="0"/>
              </a:spcBef>
              <a:buNone/>
            </a:pPr>
            <a:endParaRPr/>
          </a:p>
          <a:p>
            <a:pPr lvl="0">
              <a:spcBef>
                <a:spcPts val="0"/>
              </a:spcBef>
              <a:buNone/>
            </a:pPr>
            <a:endParaRPr/>
          </a:p>
        </p:txBody>
      </p:sp>
      <p:pic>
        <p:nvPicPr>
          <p:cNvPr id="74" name="Shape 74"/>
          <p:cNvPicPr preferRelativeResize="0"/>
          <p:nvPr/>
        </p:nvPicPr>
        <p:blipFill>
          <a:blip r:embed="rId3">
            <a:alphaModFix/>
          </a:blip>
          <a:stretch>
            <a:fillRect/>
          </a:stretch>
        </p:blipFill>
        <p:spPr>
          <a:xfrm>
            <a:off x="6360674" y="3214523"/>
            <a:ext cx="2783324" cy="1804824"/>
          </a:xfrm>
          <a:prstGeom prst="rect">
            <a:avLst/>
          </a:prstGeom>
          <a:noFill/>
          <a:ln>
            <a:noFill/>
          </a:ln>
        </p:spPr>
      </p:pic>
    </p:spTree>
    <p:extLst>
      <p:ext uri="{BB962C8B-B14F-4D97-AF65-F5344CB8AC3E}">
        <p14:creationId xmlns:p14="http://schemas.microsoft.com/office/powerpoint/2010/main" val="870226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0" y="497375"/>
            <a:ext cx="8520600" cy="613200"/>
          </a:xfrm>
          <a:prstGeom prst="rect">
            <a:avLst/>
          </a:prstGeom>
        </p:spPr>
        <p:txBody>
          <a:bodyPr wrap="square" lIns="91425" tIns="91425" rIns="91425" bIns="91425" anchor="t" anchorCtr="0">
            <a:noAutofit/>
          </a:bodyPr>
          <a:lstStyle/>
          <a:p>
            <a:pPr lvl="0">
              <a:spcBef>
                <a:spcPts val="0"/>
              </a:spcBef>
              <a:buNone/>
            </a:pPr>
            <a:r>
              <a:rPr lang="nl"/>
              <a:t>Yahoo! Japan	</a:t>
            </a:r>
          </a:p>
        </p:txBody>
      </p:sp>
      <p:sp>
        <p:nvSpPr>
          <p:cNvPr id="80" name="Shape 80"/>
          <p:cNvSpPr txBox="1">
            <a:spLocks noGrp="1"/>
          </p:cNvSpPr>
          <p:nvPr>
            <p:ph type="body" idx="1"/>
          </p:nvPr>
        </p:nvSpPr>
        <p:spPr>
          <a:xfrm>
            <a:off x="311700" y="1171600"/>
            <a:ext cx="8520600" cy="3397200"/>
          </a:xfrm>
          <a:prstGeom prst="rect">
            <a:avLst/>
          </a:prstGeom>
        </p:spPr>
        <p:txBody>
          <a:bodyPr wrap="square" lIns="91425" tIns="91425" rIns="91425" bIns="91425" anchor="t" anchorCtr="0">
            <a:noAutofit/>
          </a:bodyPr>
          <a:lstStyle/>
          <a:p>
            <a:pPr marL="457200" lvl="0" indent="-228600">
              <a:spcBef>
                <a:spcPts val="0"/>
              </a:spcBef>
            </a:pPr>
            <a:r>
              <a:rPr lang="nl"/>
              <a:t>Separate company from the U.S. based Yahoo</a:t>
            </a:r>
          </a:p>
          <a:p>
            <a:pPr marL="457200" lvl="0" indent="-228600">
              <a:spcBef>
                <a:spcPts val="0"/>
              </a:spcBef>
            </a:pPr>
            <a:r>
              <a:rPr lang="nl"/>
              <a:t>#1 digital force in Japan</a:t>
            </a:r>
          </a:p>
          <a:p>
            <a:pPr marL="457200" lvl="0" indent="-228600">
              <a:spcBef>
                <a:spcPts val="0"/>
              </a:spcBef>
            </a:pPr>
            <a:r>
              <a:rPr lang="nl"/>
              <a:t>Yahoo! Auctions and Yahoo! Shopping</a:t>
            </a:r>
          </a:p>
          <a:p>
            <a:pPr marL="457200" lvl="0" indent="-228600">
              <a:spcBef>
                <a:spcPts val="0"/>
              </a:spcBef>
            </a:pPr>
            <a:r>
              <a:rPr lang="nl"/>
              <a:t>Power in diversity (Advertising, Auctions, News, Shopping, Credit cards, search engine, Android browser and apps/games)</a:t>
            </a:r>
          </a:p>
          <a:p>
            <a:pPr marL="457200" lvl="0" indent="-228600">
              <a:spcBef>
                <a:spcPts val="0"/>
              </a:spcBef>
            </a:pPr>
            <a:r>
              <a:rPr lang="nl"/>
              <a:t>Collaboration with Criteo</a:t>
            </a:r>
          </a:p>
          <a:p>
            <a:pPr lvl="0">
              <a:spcBef>
                <a:spcPts val="0"/>
              </a:spcBef>
              <a:buNone/>
            </a:pPr>
            <a:endParaRPr/>
          </a:p>
        </p:txBody>
      </p:sp>
      <p:pic>
        <p:nvPicPr>
          <p:cNvPr id="81" name="Shape 81"/>
          <p:cNvPicPr preferRelativeResize="0"/>
          <p:nvPr/>
        </p:nvPicPr>
        <p:blipFill>
          <a:blip r:embed="rId3">
            <a:alphaModFix/>
          </a:blip>
          <a:stretch>
            <a:fillRect/>
          </a:stretch>
        </p:blipFill>
        <p:spPr>
          <a:xfrm>
            <a:off x="6439199" y="3077824"/>
            <a:ext cx="1848099" cy="1848099"/>
          </a:xfrm>
          <a:prstGeom prst="rect">
            <a:avLst/>
          </a:prstGeom>
          <a:noFill/>
          <a:ln>
            <a:noFill/>
          </a:ln>
        </p:spPr>
      </p:pic>
    </p:spTree>
    <p:extLst>
      <p:ext uri="{BB962C8B-B14F-4D97-AF65-F5344CB8AC3E}">
        <p14:creationId xmlns:p14="http://schemas.microsoft.com/office/powerpoint/2010/main" val="360830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311700" y="445025"/>
            <a:ext cx="8520600" cy="613200"/>
          </a:xfrm>
          <a:prstGeom prst="rect">
            <a:avLst/>
          </a:prstGeom>
        </p:spPr>
        <p:txBody>
          <a:bodyPr wrap="square" lIns="91425" tIns="91425" rIns="91425" bIns="91425" anchor="t" anchorCtr="0">
            <a:noAutofit/>
          </a:bodyPr>
          <a:lstStyle/>
          <a:p>
            <a:pPr lvl="0">
              <a:spcBef>
                <a:spcPts val="0"/>
              </a:spcBef>
              <a:buNone/>
            </a:pPr>
            <a:r>
              <a:rPr lang="nl"/>
              <a:t>Zozotown</a:t>
            </a:r>
          </a:p>
        </p:txBody>
      </p:sp>
      <p:sp>
        <p:nvSpPr>
          <p:cNvPr id="87" name="Shape 87"/>
          <p:cNvSpPr txBox="1">
            <a:spLocks noGrp="1"/>
          </p:cNvSpPr>
          <p:nvPr>
            <p:ph type="body" idx="1"/>
          </p:nvPr>
        </p:nvSpPr>
        <p:spPr>
          <a:xfrm>
            <a:off x="311700" y="1171600"/>
            <a:ext cx="8520600" cy="3397200"/>
          </a:xfrm>
          <a:prstGeom prst="rect">
            <a:avLst/>
          </a:prstGeom>
        </p:spPr>
        <p:txBody>
          <a:bodyPr wrap="square" lIns="91425" tIns="91425" rIns="91425" bIns="91425" anchor="t" anchorCtr="0">
            <a:noAutofit/>
          </a:bodyPr>
          <a:lstStyle/>
          <a:p>
            <a:pPr marL="457200" lvl="0" indent="-317500">
              <a:spcBef>
                <a:spcPts val="0"/>
              </a:spcBef>
              <a:buSzPct val="100000"/>
            </a:pPr>
            <a:r>
              <a:rPr lang="nl" sz="1400"/>
              <a:t>Launched in the year 2004 BY Yusaku Maezawa</a:t>
            </a:r>
          </a:p>
          <a:p>
            <a:pPr marL="457200" lvl="0" indent="-317500">
              <a:lnSpc>
                <a:spcPct val="100000"/>
              </a:lnSpc>
              <a:spcBef>
                <a:spcPts val="0"/>
              </a:spcBef>
              <a:spcAft>
                <a:spcPts val="0"/>
              </a:spcAft>
              <a:buSzPct val="100000"/>
            </a:pPr>
            <a:r>
              <a:rPr lang="nl" sz="1400"/>
              <a:t>The app has been downloaded </a:t>
            </a:r>
          </a:p>
          <a:p>
            <a:pPr lvl="0" indent="457200" rtl="0">
              <a:spcBef>
                <a:spcPts val="0"/>
              </a:spcBef>
              <a:spcAft>
                <a:spcPts val="0"/>
              </a:spcAft>
              <a:buNone/>
            </a:pPr>
            <a:r>
              <a:rPr lang="nl" sz="1400"/>
              <a:t>more than 8 million times</a:t>
            </a:r>
          </a:p>
          <a:p>
            <a:pPr marL="457200" lvl="0" indent="-317500" rtl="0">
              <a:spcBef>
                <a:spcPts val="0"/>
              </a:spcBef>
              <a:spcAft>
                <a:spcPts val="0"/>
              </a:spcAft>
              <a:buSzPct val="100000"/>
            </a:pPr>
            <a:r>
              <a:rPr lang="nl" sz="1400"/>
              <a:t>Zozotown does not invest in inventory, </a:t>
            </a:r>
          </a:p>
          <a:p>
            <a:pPr lvl="0" indent="457200" rtl="0">
              <a:spcBef>
                <a:spcPts val="0"/>
              </a:spcBef>
              <a:spcAft>
                <a:spcPts val="0"/>
              </a:spcAft>
              <a:buNone/>
            </a:pPr>
            <a:r>
              <a:rPr lang="nl" sz="1400"/>
              <a:t>but instead takes a commission on sales from</a:t>
            </a:r>
          </a:p>
          <a:p>
            <a:pPr lvl="0" rtl="0">
              <a:spcBef>
                <a:spcPts val="0"/>
              </a:spcBef>
              <a:spcAft>
                <a:spcPts val="0"/>
              </a:spcAft>
              <a:buNone/>
            </a:pPr>
            <a:r>
              <a:rPr lang="nl" sz="1400"/>
              <a:t> 	its 3,900 brands</a:t>
            </a:r>
          </a:p>
          <a:p>
            <a:pPr lvl="0" rtl="0">
              <a:spcBef>
                <a:spcPts val="0"/>
              </a:spcBef>
              <a:buNone/>
            </a:pPr>
            <a:endParaRPr sz="1400"/>
          </a:p>
          <a:p>
            <a:pPr lvl="0">
              <a:spcBef>
                <a:spcPts val="0"/>
              </a:spcBef>
              <a:buNone/>
            </a:pPr>
            <a:endParaRPr/>
          </a:p>
          <a:p>
            <a:pPr lvl="0">
              <a:spcBef>
                <a:spcPts val="0"/>
              </a:spcBef>
              <a:buNone/>
            </a:pPr>
            <a:endParaRPr/>
          </a:p>
        </p:txBody>
      </p:sp>
      <p:pic>
        <p:nvPicPr>
          <p:cNvPr id="88" name="Shape 88"/>
          <p:cNvPicPr preferRelativeResize="0"/>
          <p:nvPr/>
        </p:nvPicPr>
        <p:blipFill>
          <a:blip r:embed="rId3">
            <a:alphaModFix/>
          </a:blip>
          <a:stretch>
            <a:fillRect/>
          </a:stretch>
        </p:blipFill>
        <p:spPr>
          <a:xfrm>
            <a:off x="4462295" y="1633699"/>
            <a:ext cx="4681705" cy="3397199"/>
          </a:xfrm>
          <a:prstGeom prst="rect">
            <a:avLst/>
          </a:prstGeom>
          <a:noFill/>
          <a:ln>
            <a:noFill/>
          </a:ln>
        </p:spPr>
      </p:pic>
    </p:spTree>
    <p:extLst>
      <p:ext uri="{BB962C8B-B14F-4D97-AF65-F5344CB8AC3E}">
        <p14:creationId xmlns:p14="http://schemas.microsoft.com/office/powerpoint/2010/main" val="15641472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311700" y="445025"/>
            <a:ext cx="8520600" cy="613200"/>
          </a:xfrm>
          <a:prstGeom prst="rect">
            <a:avLst/>
          </a:prstGeom>
        </p:spPr>
        <p:txBody>
          <a:bodyPr wrap="square" lIns="91425" tIns="91425" rIns="91425" bIns="91425" anchor="t" anchorCtr="0">
            <a:noAutofit/>
          </a:bodyPr>
          <a:lstStyle/>
          <a:p>
            <a:pPr lvl="0">
              <a:spcBef>
                <a:spcPts val="0"/>
              </a:spcBef>
              <a:buNone/>
            </a:pPr>
            <a:endParaRPr/>
          </a:p>
        </p:txBody>
      </p:sp>
      <p:sp>
        <p:nvSpPr>
          <p:cNvPr id="94" name="Shape 94"/>
          <p:cNvSpPr txBox="1">
            <a:spLocks noGrp="1"/>
          </p:cNvSpPr>
          <p:nvPr>
            <p:ph type="body" idx="1"/>
          </p:nvPr>
        </p:nvSpPr>
        <p:spPr>
          <a:xfrm>
            <a:off x="311700" y="1171600"/>
            <a:ext cx="8520600" cy="3397200"/>
          </a:xfrm>
          <a:prstGeom prst="rect">
            <a:avLst/>
          </a:prstGeom>
        </p:spPr>
        <p:txBody>
          <a:bodyPr wrap="square" lIns="91425" tIns="91425" rIns="91425" bIns="91425" anchor="t" anchorCtr="0">
            <a:noAutofit/>
          </a:bodyPr>
          <a:lstStyle/>
          <a:p>
            <a:pPr lvl="0">
              <a:spcBef>
                <a:spcPts val="0"/>
              </a:spcBef>
              <a:buNone/>
            </a:pPr>
            <a:endParaRPr/>
          </a:p>
        </p:txBody>
      </p:sp>
      <p:pic>
        <p:nvPicPr>
          <p:cNvPr id="95" name="Shape 95"/>
          <p:cNvPicPr preferRelativeResize="0"/>
          <p:nvPr/>
        </p:nvPicPr>
        <p:blipFill>
          <a:blip r:embed="rId3">
            <a:alphaModFix/>
          </a:blip>
          <a:stretch>
            <a:fillRect/>
          </a:stretch>
        </p:blipFill>
        <p:spPr>
          <a:xfrm>
            <a:off x="0" y="0"/>
            <a:ext cx="9144000" cy="5143499"/>
          </a:xfrm>
          <a:prstGeom prst="rect">
            <a:avLst/>
          </a:prstGeom>
          <a:noFill/>
          <a:ln>
            <a:noFill/>
          </a:ln>
        </p:spPr>
      </p:pic>
    </p:spTree>
    <p:extLst>
      <p:ext uri="{BB962C8B-B14F-4D97-AF65-F5344CB8AC3E}">
        <p14:creationId xmlns:p14="http://schemas.microsoft.com/office/powerpoint/2010/main" val="546468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NL" dirty="0"/>
              <a:t>Top 10 E-commerce companies USA</a:t>
            </a:r>
          </a:p>
        </p:txBody>
      </p:sp>
      <p:sp>
        <p:nvSpPr>
          <p:cNvPr id="3" name="Ondertitel 2"/>
          <p:cNvSpPr>
            <a:spLocks noGrp="1"/>
          </p:cNvSpPr>
          <p:nvPr>
            <p:ph type="subTitle" idx="1"/>
          </p:nvPr>
        </p:nvSpPr>
        <p:spPr/>
        <p:txBody>
          <a:bodyPr/>
          <a:lstStyle/>
          <a:p>
            <a:r>
              <a:rPr lang="nl-NL" dirty="0"/>
              <a:t>Vane Mileski</a:t>
            </a:r>
            <a:br>
              <a:rPr lang="nl-NL" dirty="0"/>
            </a:br>
            <a:r>
              <a:rPr lang="nl-NL" dirty="0" err="1"/>
              <a:t>Zohair</a:t>
            </a:r>
            <a:r>
              <a:rPr lang="nl-NL" dirty="0"/>
              <a:t> </a:t>
            </a:r>
            <a:r>
              <a:rPr lang="nl-NL" dirty="0" err="1"/>
              <a:t>Arbib</a:t>
            </a:r>
            <a:r>
              <a:rPr lang="nl-NL" dirty="0"/>
              <a:t>	</a:t>
            </a:r>
          </a:p>
        </p:txBody>
      </p:sp>
    </p:spTree>
    <p:extLst>
      <p:ext uri="{BB962C8B-B14F-4D97-AF65-F5344CB8AC3E}">
        <p14:creationId xmlns:p14="http://schemas.microsoft.com/office/powerpoint/2010/main" val="17006385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13234" y="406286"/>
            <a:ext cx="7514035" cy="1314449"/>
          </a:xfrm>
        </p:spPr>
        <p:txBody>
          <a:bodyPr/>
          <a:lstStyle/>
          <a:p>
            <a:r>
              <a:rPr lang="nl-NL" dirty="0"/>
              <a:t>Top 10 </a:t>
            </a:r>
            <a:r>
              <a:rPr lang="nl-NL" dirty="0" err="1"/>
              <a:t>highest</a:t>
            </a:r>
            <a:r>
              <a:rPr lang="nl-NL" dirty="0"/>
              <a:t> </a:t>
            </a:r>
            <a:r>
              <a:rPr lang="nl-NL" dirty="0" err="1"/>
              <a:t>rated</a:t>
            </a:r>
            <a:r>
              <a:rPr lang="nl-NL" dirty="0"/>
              <a:t> companies </a:t>
            </a:r>
          </a:p>
        </p:txBody>
      </p:sp>
      <p:sp>
        <p:nvSpPr>
          <p:cNvPr id="9" name="Tijdelijke aanduiding voor inhoud 8"/>
          <p:cNvSpPr>
            <a:spLocks noGrp="1"/>
          </p:cNvSpPr>
          <p:nvPr>
            <p:ph idx="1"/>
          </p:nvPr>
        </p:nvSpPr>
        <p:spPr>
          <a:xfrm>
            <a:off x="1113234" y="1720735"/>
            <a:ext cx="7514034" cy="2784764"/>
          </a:xfrm>
        </p:spPr>
        <p:txBody>
          <a:bodyPr>
            <a:normAutofit fontScale="25000" lnSpcReduction="20000"/>
          </a:bodyPr>
          <a:lstStyle/>
          <a:p>
            <a:pPr marL="342900" indent="-342900">
              <a:buFont typeface="+mj-lt"/>
              <a:buAutoNum type="arabicParenR"/>
            </a:pPr>
            <a:r>
              <a:rPr lang="nl-NL" dirty="0"/>
              <a:t>Amazon.</a:t>
            </a:r>
          </a:p>
          <a:p>
            <a:pPr marL="342900" indent="-342900">
              <a:buFont typeface="+mj-lt"/>
              <a:buAutoNum type="arabicParenR"/>
            </a:pPr>
            <a:r>
              <a:rPr lang="nl-NL" dirty="0"/>
              <a:t>Apple.</a:t>
            </a:r>
          </a:p>
          <a:p>
            <a:pPr marL="342900" indent="-342900">
              <a:buFont typeface="+mj-lt"/>
              <a:buAutoNum type="arabicParenR"/>
            </a:pPr>
            <a:r>
              <a:rPr lang="nl-NL" dirty="0"/>
              <a:t>Wal-Mart Stores Inc.</a:t>
            </a:r>
          </a:p>
          <a:p>
            <a:pPr marL="342900" indent="-342900">
              <a:buFont typeface="+mj-lt"/>
              <a:buAutoNum type="arabicParenR"/>
            </a:pPr>
            <a:r>
              <a:rPr lang="nl-NL" dirty="0" err="1"/>
              <a:t>Macy’s</a:t>
            </a:r>
            <a:r>
              <a:rPr lang="nl-NL" dirty="0"/>
              <a:t> Inc.</a:t>
            </a:r>
          </a:p>
          <a:p>
            <a:pPr marL="342900" indent="-342900">
              <a:buFont typeface="+mj-lt"/>
              <a:buAutoNum type="arabicParenR"/>
            </a:pPr>
            <a:r>
              <a:rPr lang="nl-NL" dirty="0"/>
              <a:t>Costco Wholesale.</a:t>
            </a:r>
          </a:p>
          <a:p>
            <a:pPr marL="342900" indent="-342900">
              <a:buFont typeface="+mj-lt"/>
              <a:buAutoNum type="arabicParenR"/>
            </a:pPr>
            <a:r>
              <a:rPr lang="nl-NL" dirty="0"/>
              <a:t>QVC.</a:t>
            </a:r>
          </a:p>
          <a:p>
            <a:pPr marL="342900" indent="-342900">
              <a:buFont typeface="+mj-lt"/>
              <a:buAutoNum type="arabicParenR"/>
            </a:pPr>
            <a:r>
              <a:rPr lang="nl-NL" dirty="0" err="1"/>
              <a:t>Nordstrom</a:t>
            </a:r>
            <a:r>
              <a:rPr lang="nl-NL" dirty="0"/>
              <a:t>.</a:t>
            </a:r>
          </a:p>
          <a:p>
            <a:pPr marL="342900" indent="-342900">
              <a:buFont typeface="+mj-lt"/>
              <a:buAutoNum type="arabicParenR"/>
            </a:pPr>
            <a:r>
              <a:rPr lang="nl-NL" dirty="0"/>
              <a:t>Target Corp.</a:t>
            </a:r>
          </a:p>
          <a:p>
            <a:pPr marL="342900" indent="-342900">
              <a:buFont typeface="+mj-lt"/>
              <a:buAutoNum type="arabicParenR"/>
            </a:pPr>
            <a:r>
              <a:rPr lang="nl-NL" dirty="0" err="1"/>
              <a:t>Kohl’s</a:t>
            </a:r>
            <a:r>
              <a:rPr lang="nl-NL" dirty="0"/>
              <a:t> Corp.</a:t>
            </a:r>
          </a:p>
          <a:p>
            <a:pPr marL="342900" indent="-342900">
              <a:buFont typeface="+mj-lt"/>
              <a:buAutoNum type="arabicParenR"/>
            </a:pPr>
            <a:r>
              <a:rPr lang="nl-NL" dirty="0"/>
              <a:t>Gap Inc.</a:t>
            </a:r>
          </a:p>
          <a:p>
            <a:pPr marL="342900" indent="-342900">
              <a:buFont typeface="+mj-lt"/>
              <a:buAutoNum type="arabicParenR"/>
            </a:pPr>
            <a:endParaRPr lang="nl-NL" dirty="0"/>
          </a:p>
        </p:txBody>
      </p:sp>
      <p:pic>
        <p:nvPicPr>
          <p:cNvPr id="2050" name="Picture 2" descr="http://media.corporate-ir.net/media_files/IROL/17/176060/img/logos/amazon_logo_RG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3320" y="2073981"/>
            <a:ext cx="2969012" cy="88694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ww.apple.com/ac/structured-data/images/knowledge_graph_logo.png?2017091014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2874" y="2975883"/>
            <a:ext cx="1176369" cy="117636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www.walmartlivewell.ca/Account/Get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9244" y="2945976"/>
            <a:ext cx="2454578" cy="717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518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391350"/>
            <a:ext cx="8520600" cy="626100"/>
          </a:xfrm>
          <a:prstGeom prst="rect">
            <a:avLst/>
          </a:prstGeom>
        </p:spPr>
        <p:txBody>
          <a:bodyPr wrap="square" lIns="91425" tIns="91425" rIns="91425" bIns="91425" anchor="t" anchorCtr="0">
            <a:noAutofit/>
          </a:bodyPr>
          <a:lstStyle/>
          <a:p>
            <a:pPr lvl="0" rtl="0">
              <a:spcBef>
                <a:spcPts val="0"/>
              </a:spcBef>
              <a:buNone/>
            </a:pPr>
            <a:r>
              <a:rPr lang="nl"/>
              <a:t>Table of contents</a:t>
            </a:r>
          </a:p>
        </p:txBody>
      </p:sp>
      <p:sp>
        <p:nvSpPr>
          <p:cNvPr id="67" name="Shape 67"/>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457200" lvl="0" indent="-228600" rtl="0">
              <a:lnSpc>
                <a:spcPct val="100000"/>
              </a:lnSpc>
              <a:spcBef>
                <a:spcPts val="1000"/>
              </a:spcBef>
              <a:spcAft>
                <a:spcPts val="1000"/>
              </a:spcAft>
              <a:buChar char="●"/>
            </a:pPr>
            <a:r>
              <a:rPr lang="nl"/>
              <a:t>eCommerce in Turkey in 2016</a:t>
            </a:r>
          </a:p>
          <a:p>
            <a:pPr marL="457200" lvl="0" indent="-228600" rtl="0">
              <a:spcBef>
                <a:spcPts val="1000"/>
              </a:spcBef>
              <a:spcAft>
                <a:spcPts val="1000"/>
              </a:spcAft>
              <a:buChar char="●"/>
            </a:pPr>
            <a:r>
              <a:rPr lang="nl"/>
              <a:t>The top 10 biggest eCommerce webshops</a:t>
            </a:r>
          </a:p>
          <a:p>
            <a:pPr marL="457200" lvl="0" indent="-228600" rtl="0">
              <a:lnSpc>
                <a:spcPct val="100000"/>
              </a:lnSpc>
              <a:spcBef>
                <a:spcPts val="1000"/>
              </a:spcBef>
              <a:spcAft>
                <a:spcPts val="1000"/>
              </a:spcAft>
              <a:buChar char="●"/>
            </a:pPr>
            <a:r>
              <a:rPr lang="nl"/>
              <a:t>Growth of eCommerce in Turkey 2013-2016</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165609" y="136281"/>
            <a:ext cx="4867734" cy="692395"/>
          </a:xfrm>
        </p:spPr>
        <p:txBody>
          <a:bodyPr>
            <a:normAutofit/>
          </a:bodyPr>
          <a:lstStyle/>
          <a:p>
            <a:r>
              <a:rPr lang="nl-NL" dirty="0"/>
              <a:t>E-commerce sales</a:t>
            </a:r>
          </a:p>
        </p:txBody>
      </p:sp>
      <p:graphicFrame>
        <p:nvGraphicFramePr>
          <p:cNvPr id="6" name="Tijdelijke aanduiding voor inhoud 5"/>
          <p:cNvGraphicFramePr>
            <a:graphicFrameLocks noGrp="1"/>
          </p:cNvGraphicFramePr>
          <p:nvPr>
            <p:ph idx="1"/>
            <p:extLst/>
          </p:nvPr>
        </p:nvGraphicFramePr>
        <p:xfrm>
          <a:off x="3297115" y="1008917"/>
          <a:ext cx="5551336" cy="3250957"/>
        </p:xfrm>
        <a:graphic>
          <a:graphicData uri="http://schemas.openxmlformats.org/drawingml/2006/chart">
            <c:chart xmlns:c="http://schemas.openxmlformats.org/drawingml/2006/chart" xmlns:r="http://schemas.openxmlformats.org/officeDocument/2006/relationships" r:id="rId3"/>
          </a:graphicData>
        </a:graphic>
      </p:graphicFrame>
      <p:sp>
        <p:nvSpPr>
          <p:cNvPr id="3" name="Tekstvak 2"/>
          <p:cNvSpPr txBox="1"/>
          <p:nvPr/>
        </p:nvSpPr>
        <p:spPr>
          <a:xfrm>
            <a:off x="1106639" y="1489884"/>
            <a:ext cx="2117940" cy="2192908"/>
          </a:xfrm>
          <a:prstGeom prst="rect">
            <a:avLst/>
          </a:prstGeom>
          <a:noFill/>
        </p:spPr>
        <p:txBody>
          <a:bodyPr wrap="square" rtlCol="0">
            <a:spAutoFit/>
          </a:bodyPr>
          <a:lstStyle/>
          <a:p>
            <a:r>
              <a:rPr lang="nl-NL" sz="1050" b="1" dirty="0"/>
              <a:t>2013</a:t>
            </a:r>
          </a:p>
          <a:p>
            <a:pPr marL="214313" indent="-214313">
              <a:buFont typeface="Wingdings" panose="05000000000000000000" pitchFamily="2" charset="2"/>
              <a:buChar char="Ø"/>
            </a:pPr>
            <a:r>
              <a:rPr lang="nl-NL" sz="1050" dirty="0"/>
              <a:t>Amazon </a:t>
            </a:r>
            <a:r>
              <a:rPr lang="nl-NL" sz="1050" dirty="0" err="1"/>
              <a:t>highest</a:t>
            </a:r>
            <a:r>
              <a:rPr lang="nl-NL" sz="1050" dirty="0"/>
              <a:t> e-commerce sales.</a:t>
            </a:r>
          </a:p>
          <a:p>
            <a:pPr marL="214313" indent="-214313">
              <a:buFont typeface="Wingdings" panose="05000000000000000000" pitchFamily="2" charset="2"/>
              <a:buChar char="Ø"/>
            </a:pPr>
            <a:r>
              <a:rPr lang="nl-NL" sz="1050" dirty="0" err="1"/>
              <a:t>Nordstrom</a:t>
            </a:r>
            <a:r>
              <a:rPr lang="nl-NL" sz="1050" dirty="0"/>
              <a:t> </a:t>
            </a:r>
            <a:r>
              <a:rPr lang="nl-NL" sz="1050" dirty="0" err="1"/>
              <a:t>lowest</a:t>
            </a:r>
            <a:r>
              <a:rPr lang="nl-NL" sz="1050" dirty="0"/>
              <a:t> e-commerce sales.</a:t>
            </a:r>
          </a:p>
          <a:p>
            <a:pPr marL="214313" indent="-214313">
              <a:buFont typeface="Wingdings" panose="05000000000000000000" pitchFamily="2" charset="2"/>
              <a:buChar char="Ø"/>
            </a:pPr>
            <a:endParaRPr lang="nl-NL" sz="1050" dirty="0"/>
          </a:p>
          <a:p>
            <a:r>
              <a:rPr lang="nl-NL" sz="1050" b="1" dirty="0"/>
              <a:t>2017</a:t>
            </a:r>
          </a:p>
          <a:p>
            <a:pPr marL="214313" indent="-214313">
              <a:buFont typeface="Wingdings" panose="05000000000000000000" pitchFamily="2" charset="2"/>
              <a:buChar char="Ø"/>
            </a:pPr>
            <a:r>
              <a:rPr lang="nl-NL" sz="1050" dirty="0"/>
              <a:t>Amazon </a:t>
            </a:r>
            <a:r>
              <a:rPr lang="nl-NL" sz="1050" dirty="0" err="1"/>
              <a:t>highest</a:t>
            </a:r>
            <a:r>
              <a:rPr lang="nl-NL" sz="1050" dirty="0"/>
              <a:t> e-commerce sales.</a:t>
            </a:r>
          </a:p>
          <a:p>
            <a:pPr marL="214313" indent="-214313">
              <a:buFont typeface="Wingdings" panose="05000000000000000000" pitchFamily="2" charset="2"/>
              <a:buChar char="Ø"/>
            </a:pPr>
            <a:r>
              <a:rPr lang="nl-NL" sz="1050" dirty="0"/>
              <a:t>Gap </a:t>
            </a:r>
            <a:r>
              <a:rPr lang="nl-NL" sz="1050" dirty="0" err="1"/>
              <a:t>lowest</a:t>
            </a:r>
            <a:r>
              <a:rPr lang="nl-NL" sz="1050" dirty="0"/>
              <a:t> e-commerce sales.</a:t>
            </a:r>
          </a:p>
          <a:p>
            <a:endParaRPr lang="nl-NL" sz="1050" dirty="0"/>
          </a:p>
          <a:p>
            <a:pPr marL="214313" indent="-214313">
              <a:buFont typeface="Arial" panose="020B0604020202020204" pitchFamily="34" charset="0"/>
              <a:buChar char="•"/>
            </a:pPr>
            <a:endParaRPr lang="nl-NL" sz="1050" dirty="0"/>
          </a:p>
        </p:txBody>
      </p:sp>
    </p:spTree>
    <p:extLst>
      <p:ext uri="{BB962C8B-B14F-4D97-AF65-F5344CB8AC3E}">
        <p14:creationId xmlns:p14="http://schemas.microsoft.com/office/powerpoint/2010/main" val="2140169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13234" y="79630"/>
            <a:ext cx="7514035" cy="1314449"/>
          </a:xfrm>
        </p:spPr>
        <p:txBody>
          <a:bodyPr/>
          <a:lstStyle/>
          <a:p>
            <a:r>
              <a:rPr lang="nl-NL" dirty="0" err="1"/>
              <a:t>Why</a:t>
            </a:r>
            <a:r>
              <a:rPr lang="nl-NL" dirty="0"/>
              <a:t> Amazon?</a:t>
            </a:r>
          </a:p>
        </p:txBody>
      </p:sp>
      <p:sp>
        <p:nvSpPr>
          <p:cNvPr id="3" name="Tijdelijke aanduiding voor inhoud 2"/>
          <p:cNvSpPr>
            <a:spLocks noGrp="1"/>
          </p:cNvSpPr>
          <p:nvPr>
            <p:ph idx="1"/>
          </p:nvPr>
        </p:nvSpPr>
        <p:spPr>
          <a:xfrm>
            <a:off x="1113234" y="1394079"/>
            <a:ext cx="3641207" cy="2299190"/>
          </a:xfrm>
        </p:spPr>
        <p:txBody>
          <a:bodyPr/>
          <a:lstStyle/>
          <a:p>
            <a:r>
              <a:rPr lang="nl-NL" dirty="0" err="1"/>
              <a:t>They</a:t>
            </a:r>
            <a:r>
              <a:rPr lang="nl-NL" dirty="0"/>
              <a:t> control half of the e-commerce market.</a:t>
            </a:r>
          </a:p>
          <a:p>
            <a:r>
              <a:rPr lang="nl-NL" dirty="0" err="1"/>
              <a:t>Shipping</a:t>
            </a:r>
            <a:r>
              <a:rPr lang="nl-NL" dirty="0"/>
              <a:t> </a:t>
            </a:r>
            <a:r>
              <a:rPr lang="nl-NL" dirty="0" err="1"/>
              <a:t>days</a:t>
            </a:r>
            <a:r>
              <a:rPr lang="nl-NL" dirty="0"/>
              <a:t> of product(s).</a:t>
            </a:r>
          </a:p>
          <a:p>
            <a:r>
              <a:rPr lang="nl-NL" dirty="0" err="1"/>
              <a:t>Continuesly</a:t>
            </a:r>
            <a:r>
              <a:rPr lang="nl-NL" dirty="0"/>
              <a:t> </a:t>
            </a:r>
            <a:r>
              <a:rPr lang="nl-NL" dirty="0" err="1"/>
              <a:t>improving</a:t>
            </a:r>
            <a:r>
              <a:rPr lang="nl-NL" dirty="0"/>
              <a:t> </a:t>
            </a:r>
            <a:r>
              <a:rPr lang="nl-NL" dirty="0" err="1"/>
              <a:t>their</a:t>
            </a:r>
            <a:r>
              <a:rPr lang="nl-NL" dirty="0"/>
              <a:t> </a:t>
            </a:r>
            <a:r>
              <a:rPr lang="nl-NL" dirty="0" err="1"/>
              <a:t>buying</a:t>
            </a:r>
            <a:r>
              <a:rPr lang="nl-NL" dirty="0"/>
              <a:t> </a:t>
            </a:r>
            <a:r>
              <a:rPr lang="nl-NL" dirty="0" err="1"/>
              <a:t>process</a:t>
            </a:r>
            <a:r>
              <a:rPr lang="nl-NL" dirty="0"/>
              <a:t>.</a:t>
            </a:r>
          </a:p>
          <a:p>
            <a:pPr>
              <a:buNone/>
            </a:pPr>
            <a:endParaRPr lang="nl-NL" dirty="0"/>
          </a:p>
        </p:txBody>
      </p:sp>
      <p:pic>
        <p:nvPicPr>
          <p:cNvPr id="1026" name="Picture 2" descr="https://sc.cnbcfm.com/applications/cnbc.com/resources/files/2017/02/01/Amazon%20accounted%20for%20the%20majority%20of%20e-commerce%20growth%20in%20201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7940" y="1183064"/>
            <a:ext cx="3833436" cy="29493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c.cnbcfm.com/applications/cnbc.com/resources/files/2017/02/01/Amazon%20has%20maintained%20a%20two%20to%20three%20day%20lead%20over%20the%20rest%20of%20the%20pack%20in%20shipping%20spee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2945" y="1735381"/>
            <a:ext cx="4253281" cy="327233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fbeeldingsresultaat voor proces improvem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2404" y="2289645"/>
            <a:ext cx="3850481" cy="2807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964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00046" y="72537"/>
            <a:ext cx="7514035" cy="1081454"/>
          </a:xfrm>
        </p:spPr>
        <p:txBody>
          <a:bodyPr/>
          <a:lstStyle/>
          <a:p>
            <a:r>
              <a:rPr lang="nl-NL" dirty="0" err="1"/>
              <a:t>Growth</a:t>
            </a:r>
            <a:r>
              <a:rPr lang="nl-NL" dirty="0"/>
              <a:t> </a:t>
            </a:r>
            <a:r>
              <a:rPr lang="nl-NL" dirty="0" err="1"/>
              <a:t>rate</a:t>
            </a:r>
            <a:endParaRPr lang="nl-NL" dirty="0"/>
          </a:p>
        </p:txBody>
      </p:sp>
      <p:graphicFrame>
        <p:nvGraphicFramePr>
          <p:cNvPr id="15" name="Tijdelijke aanduiding voor inhoud 14"/>
          <p:cNvGraphicFramePr>
            <a:graphicFrameLocks noGrp="1"/>
          </p:cNvGraphicFramePr>
          <p:nvPr>
            <p:ph idx="1"/>
            <p:extLst/>
          </p:nvPr>
        </p:nvGraphicFramePr>
        <p:xfrm>
          <a:off x="3592666" y="1028701"/>
          <a:ext cx="5487590" cy="195848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8" name="Grafiek 17"/>
          <p:cNvGraphicFramePr/>
          <p:nvPr>
            <p:extLst/>
          </p:nvPr>
        </p:nvGraphicFramePr>
        <p:xfrm>
          <a:off x="4017582" y="2987187"/>
          <a:ext cx="4673615" cy="1820008"/>
        </p:xfrm>
        <a:graphic>
          <a:graphicData uri="http://schemas.openxmlformats.org/drawingml/2006/chart">
            <c:chart xmlns:c="http://schemas.openxmlformats.org/drawingml/2006/chart" xmlns:r="http://schemas.openxmlformats.org/officeDocument/2006/relationships" r:id="rId4"/>
          </a:graphicData>
        </a:graphic>
      </p:graphicFrame>
      <p:sp>
        <p:nvSpPr>
          <p:cNvPr id="19" name="Tekstvak 18"/>
          <p:cNvSpPr txBox="1"/>
          <p:nvPr/>
        </p:nvSpPr>
        <p:spPr>
          <a:xfrm>
            <a:off x="1186962" y="1503485"/>
            <a:ext cx="2538779" cy="1384995"/>
          </a:xfrm>
          <a:prstGeom prst="rect">
            <a:avLst/>
          </a:prstGeom>
          <a:noFill/>
        </p:spPr>
        <p:txBody>
          <a:bodyPr wrap="square" rtlCol="0">
            <a:spAutoFit/>
          </a:bodyPr>
          <a:lstStyle/>
          <a:p>
            <a:r>
              <a:rPr lang="nl-NL" sz="1050" b="1" dirty="0"/>
              <a:t>2013</a:t>
            </a:r>
            <a:r>
              <a:rPr lang="nl-NL" sz="1050" dirty="0"/>
              <a:t> </a:t>
            </a:r>
          </a:p>
          <a:p>
            <a:pPr marL="214313" indent="-214313">
              <a:buFont typeface="Wingdings" panose="05000000000000000000" pitchFamily="2" charset="2"/>
              <a:buChar char="Ø"/>
            </a:pPr>
            <a:r>
              <a:rPr lang="nl-NL" sz="1050" dirty="0"/>
              <a:t>Costco Wholesale </a:t>
            </a:r>
            <a:r>
              <a:rPr lang="nl-NL" sz="1050" dirty="0" err="1"/>
              <a:t>highest</a:t>
            </a:r>
            <a:r>
              <a:rPr lang="nl-NL" sz="1050" dirty="0"/>
              <a:t> </a:t>
            </a:r>
            <a:r>
              <a:rPr lang="nl-NL" sz="1050" dirty="0" err="1"/>
              <a:t>growth</a:t>
            </a:r>
            <a:r>
              <a:rPr lang="nl-NL" sz="1050" dirty="0"/>
              <a:t> </a:t>
            </a:r>
            <a:r>
              <a:rPr lang="nl-NL" sz="1050" dirty="0" err="1"/>
              <a:t>rate</a:t>
            </a:r>
            <a:r>
              <a:rPr lang="nl-NL" sz="1050" dirty="0"/>
              <a:t>.</a:t>
            </a:r>
          </a:p>
          <a:p>
            <a:pPr marL="214313" indent="-214313">
              <a:buFont typeface="Wingdings" panose="05000000000000000000" pitchFamily="2" charset="2"/>
              <a:buChar char="Ø"/>
            </a:pPr>
            <a:r>
              <a:rPr lang="nl-NL" sz="1050" dirty="0" err="1"/>
              <a:t>Macy’s</a:t>
            </a:r>
            <a:r>
              <a:rPr lang="nl-NL" sz="1050" dirty="0"/>
              <a:t> </a:t>
            </a:r>
            <a:r>
              <a:rPr lang="nl-NL" sz="1050" dirty="0" err="1"/>
              <a:t>lowest</a:t>
            </a:r>
            <a:r>
              <a:rPr lang="nl-NL" sz="1050" dirty="0"/>
              <a:t> </a:t>
            </a:r>
            <a:r>
              <a:rPr lang="nl-NL" sz="1050" dirty="0" err="1"/>
              <a:t>growth</a:t>
            </a:r>
            <a:r>
              <a:rPr lang="nl-NL" sz="1050" dirty="0"/>
              <a:t> </a:t>
            </a:r>
            <a:r>
              <a:rPr lang="nl-NL" sz="1050" dirty="0" err="1"/>
              <a:t>rate</a:t>
            </a:r>
            <a:r>
              <a:rPr lang="nl-NL" sz="1050" dirty="0"/>
              <a:t>.</a:t>
            </a:r>
            <a:br>
              <a:rPr lang="nl-NL" sz="1050" dirty="0"/>
            </a:br>
            <a:endParaRPr lang="nl-NL" sz="1050" dirty="0"/>
          </a:p>
          <a:p>
            <a:r>
              <a:rPr lang="nl-NL" sz="1050" b="1" dirty="0"/>
              <a:t>2017 </a:t>
            </a:r>
          </a:p>
          <a:p>
            <a:pPr marL="214313" indent="-214313">
              <a:buFont typeface="Wingdings" panose="05000000000000000000" pitchFamily="2" charset="2"/>
              <a:buChar char="Ø"/>
            </a:pPr>
            <a:r>
              <a:rPr lang="nl-NL" sz="1050" dirty="0"/>
              <a:t>Apple </a:t>
            </a:r>
            <a:r>
              <a:rPr lang="nl-NL" sz="1050" dirty="0" err="1"/>
              <a:t>highest</a:t>
            </a:r>
            <a:r>
              <a:rPr lang="nl-NL" sz="1050" dirty="0"/>
              <a:t> </a:t>
            </a:r>
            <a:r>
              <a:rPr lang="nl-NL" sz="1050" dirty="0" err="1"/>
              <a:t>growth</a:t>
            </a:r>
            <a:r>
              <a:rPr lang="nl-NL" sz="1050" dirty="0"/>
              <a:t> </a:t>
            </a:r>
            <a:r>
              <a:rPr lang="nl-NL" sz="1050" dirty="0" err="1"/>
              <a:t>rate</a:t>
            </a:r>
            <a:r>
              <a:rPr lang="nl-NL" sz="1050" dirty="0"/>
              <a:t>.</a:t>
            </a:r>
          </a:p>
          <a:p>
            <a:pPr marL="214313" indent="-214313">
              <a:buFont typeface="Wingdings" panose="05000000000000000000" pitchFamily="2" charset="2"/>
              <a:buChar char="Ø"/>
            </a:pPr>
            <a:r>
              <a:rPr lang="nl-NL" sz="1050" dirty="0" err="1"/>
              <a:t>Macy’s</a:t>
            </a:r>
            <a:r>
              <a:rPr lang="nl-NL" sz="1050" dirty="0"/>
              <a:t> </a:t>
            </a:r>
            <a:r>
              <a:rPr lang="nl-NL" sz="1050" dirty="0" err="1"/>
              <a:t>lowest</a:t>
            </a:r>
            <a:r>
              <a:rPr lang="nl-NL" sz="1050" dirty="0"/>
              <a:t> </a:t>
            </a:r>
            <a:r>
              <a:rPr lang="nl-NL" sz="1050" dirty="0" err="1"/>
              <a:t>growth</a:t>
            </a:r>
            <a:r>
              <a:rPr lang="nl-NL" sz="1050" dirty="0"/>
              <a:t> </a:t>
            </a:r>
            <a:r>
              <a:rPr lang="nl-NL" sz="1050" dirty="0" err="1"/>
              <a:t>rate</a:t>
            </a:r>
            <a:r>
              <a:rPr lang="nl-NL" sz="1050" dirty="0"/>
              <a:t>.</a:t>
            </a:r>
          </a:p>
        </p:txBody>
      </p:sp>
    </p:spTree>
    <p:extLst>
      <p:ext uri="{BB962C8B-B14F-4D97-AF65-F5344CB8AC3E}">
        <p14:creationId xmlns:p14="http://schemas.microsoft.com/office/powerpoint/2010/main" val="1488664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13232" y="162658"/>
            <a:ext cx="7514035" cy="1314449"/>
          </a:xfrm>
        </p:spPr>
        <p:txBody>
          <a:bodyPr/>
          <a:lstStyle/>
          <a:p>
            <a:r>
              <a:rPr lang="nl-NL" dirty="0"/>
              <a:t>Reference list</a:t>
            </a:r>
          </a:p>
        </p:txBody>
      </p:sp>
      <p:sp>
        <p:nvSpPr>
          <p:cNvPr id="3" name="Tijdelijke aanduiding voor inhoud 2"/>
          <p:cNvSpPr>
            <a:spLocks noGrp="1"/>
          </p:cNvSpPr>
          <p:nvPr>
            <p:ph idx="1"/>
          </p:nvPr>
        </p:nvSpPr>
        <p:spPr>
          <a:xfrm>
            <a:off x="1113231" y="1648558"/>
            <a:ext cx="7514035" cy="2343151"/>
          </a:xfrm>
        </p:spPr>
        <p:txBody>
          <a:bodyPr/>
          <a:lstStyle/>
          <a:p>
            <a:r>
              <a:rPr lang="nl-NL" dirty="0"/>
              <a:t>https://nrf.com/2015/top50-e-retailers-table  </a:t>
            </a:r>
          </a:p>
          <a:p>
            <a:r>
              <a:rPr lang="nl-NL" dirty="0"/>
              <a:t>http://wwd.com/business-news/business-features/amazon-wal-mart-apple-biggest-e-commerce-retailers-10862796/</a:t>
            </a:r>
          </a:p>
          <a:p>
            <a:r>
              <a:rPr lang="nl-NL" dirty="0"/>
              <a:t>https://www.statista.com/topics/846/amazon/</a:t>
            </a:r>
          </a:p>
          <a:p>
            <a:r>
              <a:rPr lang="nl-NL" dirty="0"/>
              <a:t>https://www.cnbc.com/2017/02/01/amazon-captured-more-than-half-of-all-online-sales-growth-last-year.html</a:t>
            </a:r>
          </a:p>
        </p:txBody>
      </p:sp>
    </p:spTree>
    <p:extLst>
      <p:ext uri="{BB962C8B-B14F-4D97-AF65-F5344CB8AC3E}">
        <p14:creationId xmlns:p14="http://schemas.microsoft.com/office/powerpoint/2010/main" val="15360018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150" y="373225"/>
            <a:ext cx="9144000" cy="2577600"/>
          </a:xfrm>
          <a:prstGeom prst="rect">
            <a:avLst/>
          </a:prstGeom>
        </p:spPr>
        <p:txBody>
          <a:bodyPr wrap="square" lIns="91425" tIns="91425" rIns="91425" bIns="91425" anchor="b" anchorCtr="0">
            <a:noAutofit/>
          </a:bodyPr>
          <a:lstStyle/>
          <a:p>
            <a:pPr lvl="0">
              <a:spcBef>
                <a:spcPts val="0"/>
              </a:spcBef>
              <a:buNone/>
            </a:pPr>
            <a:r>
              <a:rPr lang="nl">
                <a:solidFill>
                  <a:srgbClr val="FFFFFF"/>
                </a:solidFill>
                <a:latin typeface="Playfair Display"/>
                <a:ea typeface="Playfair Display"/>
                <a:cs typeface="Playfair Display"/>
                <a:sym typeface="Playfair Display"/>
              </a:rPr>
              <a:t>Top 10 e-commerce companies</a:t>
            </a:r>
          </a:p>
          <a:p>
            <a:pPr lvl="0">
              <a:spcBef>
                <a:spcPts val="0"/>
              </a:spcBef>
              <a:buNone/>
            </a:pPr>
            <a:r>
              <a:rPr lang="nl">
                <a:solidFill>
                  <a:srgbClr val="FFFFFF"/>
                </a:solidFill>
                <a:latin typeface="Playfair Display"/>
                <a:ea typeface="Playfair Display"/>
                <a:cs typeface="Playfair Display"/>
                <a:sym typeface="Playfair Display"/>
              </a:rPr>
              <a:t>United Arabic Emirates (UAE)</a:t>
            </a:r>
          </a:p>
        </p:txBody>
      </p:sp>
      <p:sp>
        <p:nvSpPr>
          <p:cNvPr id="55" name="Shape 55"/>
          <p:cNvSpPr txBox="1">
            <a:spLocks noGrp="1"/>
          </p:cNvSpPr>
          <p:nvPr>
            <p:ph type="subTitle" idx="1"/>
          </p:nvPr>
        </p:nvSpPr>
        <p:spPr>
          <a:xfrm>
            <a:off x="311700" y="2834125"/>
            <a:ext cx="8520600" cy="792600"/>
          </a:xfrm>
          <a:prstGeom prst="rect">
            <a:avLst/>
          </a:prstGeom>
        </p:spPr>
        <p:txBody>
          <a:bodyPr wrap="square" lIns="91425" tIns="91425" rIns="91425" bIns="91425" anchor="t" anchorCtr="0">
            <a:noAutofit/>
          </a:bodyPr>
          <a:lstStyle/>
          <a:p>
            <a:pPr lvl="0">
              <a:spcBef>
                <a:spcPts val="0"/>
              </a:spcBef>
              <a:buNone/>
            </a:pPr>
            <a:r>
              <a:rPr lang="nl" sz="1400">
                <a:solidFill>
                  <a:srgbClr val="CCCCCC"/>
                </a:solidFill>
                <a:latin typeface="Playfair Display"/>
                <a:ea typeface="Playfair Display"/>
                <a:cs typeface="Playfair Display"/>
                <a:sym typeface="Playfair Display"/>
              </a:rPr>
              <a:t>Tereza Urbanová, Mattijs van Houten, Romen Klaassen.</a:t>
            </a:r>
          </a:p>
        </p:txBody>
      </p:sp>
    </p:spTree>
    <p:extLst>
      <p:ext uri="{BB962C8B-B14F-4D97-AF65-F5344CB8AC3E}">
        <p14:creationId xmlns:p14="http://schemas.microsoft.com/office/powerpoint/2010/main" val="15158672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p:nvPr/>
        </p:nvSpPr>
        <p:spPr>
          <a:xfrm>
            <a:off x="2552425" y="666025"/>
            <a:ext cx="7322100" cy="854100"/>
          </a:xfrm>
          <a:prstGeom prst="rect">
            <a:avLst/>
          </a:prstGeom>
          <a:noFill/>
          <a:ln>
            <a:noFill/>
          </a:ln>
        </p:spPr>
        <p:txBody>
          <a:bodyPr wrap="square" lIns="91425" tIns="91425" rIns="91425" bIns="91425" anchor="t" anchorCtr="0">
            <a:noAutofit/>
          </a:bodyPr>
          <a:lstStyle/>
          <a:p>
            <a:pPr lvl="0">
              <a:spcBef>
                <a:spcPts val="0"/>
              </a:spcBef>
              <a:buNone/>
            </a:pPr>
            <a:endParaRPr/>
          </a:p>
        </p:txBody>
      </p:sp>
      <p:pic>
        <p:nvPicPr>
          <p:cNvPr id="61" name="Shape 61"/>
          <p:cNvPicPr preferRelativeResize="0"/>
          <p:nvPr/>
        </p:nvPicPr>
        <p:blipFill>
          <a:blip r:embed="rId3">
            <a:alphaModFix/>
          </a:blip>
          <a:stretch>
            <a:fillRect/>
          </a:stretch>
        </p:blipFill>
        <p:spPr>
          <a:xfrm>
            <a:off x="4760150" y="1238250"/>
            <a:ext cx="4267200" cy="3905250"/>
          </a:xfrm>
          <a:prstGeom prst="rect">
            <a:avLst/>
          </a:prstGeom>
          <a:noFill/>
          <a:ln>
            <a:noFill/>
          </a:ln>
        </p:spPr>
      </p:pic>
      <p:sp>
        <p:nvSpPr>
          <p:cNvPr id="62" name="Shape 62"/>
          <p:cNvSpPr txBox="1"/>
          <p:nvPr/>
        </p:nvSpPr>
        <p:spPr>
          <a:xfrm>
            <a:off x="209925" y="945599"/>
            <a:ext cx="4668600" cy="4113203"/>
          </a:xfrm>
          <a:prstGeom prst="rect">
            <a:avLst/>
          </a:prstGeom>
          <a:noFill/>
          <a:ln>
            <a:noFill/>
          </a:ln>
        </p:spPr>
        <p:txBody>
          <a:bodyPr wrap="square" lIns="91425" tIns="91425" rIns="91425" bIns="91425" anchor="ctr" anchorCtr="0">
            <a:noAutofit/>
          </a:bodyPr>
          <a:lstStyle/>
          <a:p>
            <a:pPr marL="457200" lvl="0" indent="-342900" rtl="0">
              <a:spcBef>
                <a:spcPts val="0"/>
              </a:spcBef>
              <a:buClr>
                <a:srgbClr val="D9D9D9"/>
              </a:buClr>
              <a:buSzPct val="100000"/>
              <a:buFont typeface="Playfair Display"/>
              <a:buChar char="-"/>
            </a:pPr>
            <a:r>
              <a:rPr lang="nl" sz="1800" dirty="0">
                <a:solidFill>
                  <a:srgbClr val="D9D9D9"/>
                </a:solidFill>
                <a:latin typeface="Playfair Display"/>
                <a:ea typeface="Playfair Display"/>
                <a:cs typeface="Playfair Display"/>
                <a:sym typeface="Playfair Display"/>
              </a:rPr>
              <a:t>valued at $2.5 billion (11-2016</a:t>
            </a:r>
            <a:r>
              <a:rPr lang="nl" sz="1800" dirty="0" smtClean="0">
                <a:solidFill>
                  <a:srgbClr val="D9D9D9"/>
                </a:solidFill>
                <a:latin typeface="Playfair Display"/>
                <a:ea typeface="Playfair Display"/>
                <a:cs typeface="Playfair Display"/>
                <a:sym typeface="Playfair Display"/>
              </a:rPr>
              <a:t>)</a:t>
            </a:r>
            <a:br>
              <a:rPr lang="nl" sz="1800" dirty="0" smtClean="0">
                <a:solidFill>
                  <a:srgbClr val="D9D9D9"/>
                </a:solidFill>
                <a:latin typeface="Playfair Display"/>
                <a:ea typeface="Playfair Display"/>
                <a:cs typeface="Playfair Display"/>
                <a:sym typeface="Playfair Display"/>
              </a:rPr>
            </a:br>
            <a:endParaRPr lang="nl" sz="1800" dirty="0">
              <a:solidFill>
                <a:srgbClr val="D9D9D9"/>
              </a:solidFill>
              <a:latin typeface="Playfair Display"/>
              <a:ea typeface="Playfair Display"/>
              <a:cs typeface="Playfair Display"/>
              <a:sym typeface="Playfair Display"/>
            </a:endParaRPr>
          </a:p>
          <a:p>
            <a:pPr marL="457200" lvl="0" indent="-228600" rtl="0">
              <a:spcBef>
                <a:spcPts val="0"/>
              </a:spcBef>
              <a:buClr>
                <a:srgbClr val="D9D9D9"/>
              </a:buClr>
              <a:buFont typeface="Playfair Display"/>
              <a:buChar char="-"/>
            </a:pPr>
            <a:r>
              <a:rPr lang="nl" sz="1800" dirty="0">
                <a:solidFill>
                  <a:srgbClr val="D9D9D9"/>
                </a:solidFill>
                <a:latin typeface="Playfair Display"/>
                <a:ea typeface="Playfair Display"/>
                <a:cs typeface="Playfair Display"/>
                <a:sym typeface="Playfair Display"/>
              </a:rPr>
              <a:t>expected to reach $10 billion by 2018</a:t>
            </a:r>
            <a:br>
              <a:rPr lang="nl" sz="1800" dirty="0">
                <a:solidFill>
                  <a:srgbClr val="D9D9D9"/>
                </a:solidFill>
                <a:latin typeface="Playfair Display"/>
                <a:ea typeface="Playfair Display"/>
                <a:cs typeface="Playfair Display"/>
                <a:sym typeface="Playfair Display"/>
              </a:rPr>
            </a:br>
            <a:r>
              <a:rPr lang="nl" sz="800" dirty="0">
                <a:solidFill>
                  <a:srgbClr val="D9D9D9"/>
                </a:solidFill>
                <a:latin typeface="Playfair Display"/>
                <a:ea typeface="Playfair Display"/>
                <a:cs typeface="Playfair Display"/>
                <a:sym typeface="Playfair Display"/>
              </a:rPr>
              <a:t>(export.gov</a:t>
            </a:r>
            <a:r>
              <a:rPr lang="nl" sz="800" dirty="0" smtClean="0">
                <a:solidFill>
                  <a:srgbClr val="D9D9D9"/>
                </a:solidFill>
                <a:latin typeface="Playfair Display"/>
                <a:ea typeface="Playfair Display"/>
                <a:cs typeface="Playfair Display"/>
                <a:sym typeface="Playfair Display"/>
              </a:rPr>
              <a:t>)</a:t>
            </a:r>
            <a:br>
              <a:rPr lang="nl" sz="800" dirty="0" smtClean="0">
                <a:solidFill>
                  <a:srgbClr val="D9D9D9"/>
                </a:solidFill>
                <a:latin typeface="Playfair Display"/>
                <a:ea typeface="Playfair Display"/>
                <a:cs typeface="Playfair Display"/>
                <a:sym typeface="Playfair Display"/>
              </a:rPr>
            </a:br>
            <a:endParaRPr lang="nl" sz="800" dirty="0">
              <a:solidFill>
                <a:srgbClr val="D9D9D9"/>
              </a:solidFill>
              <a:latin typeface="Playfair Display"/>
              <a:ea typeface="Playfair Display"/>
              <a:cs typeface="Playfair Display"/>
              <a:sym typeface="Playfair Display"/>
            </a:endParaRPr>
          </a:p>
          <a:p>
            <a:pPr marL="457200" lvl="0" indent="-342900" rtl="0">
              <a:spcBef>
                <a:spcPts val="0"/>
              </a:spcBef>
              <a:buClr>
                <a:srgbClr val="D9D9D9"/>
              </a:buClr>
              <a:buSzPct val="100000"/>
              <a:buFont typeface="Playfair Display"/>
              <a:buChar char="-"/>
            </a:pPr>
            <a:r>
              <a:rPr lang="nl" sz="1800" dirty="0">
                <a:solidFill>
                  <a:srgbClr val="D9D9D9"/>
                </a:solidFill>
                <a:latin typeface="Playfair Display"/>
                <a:ea typeface="Playfair Display"/>
                <a:cs typeface="Playfair Display"/>
                <a:sym typeface="Playfair Display"/>
              </a:rPr>
              <a:t>60% From other </a:t>
            </a:r>
            <a:r>
              <a:rPr lang="nl" sz="1800" dirty="0" smtClean="0">
                <a:solidFill>
                  <a:srgbClr val="D9D9D9"/>
                </a:solidFill>
                <a:latin typeface="Playfair Display"/>
                <a:ea typeface="Playfair Display"/>
                <a:cs typeface="Playfair Display"/>
                <a:sym typeface="Playfair Display"/>
              </a:rPr>
              <a:t>countries</a:t>
            </a:r>
            <a:endParaRPr lang="nl" sz="1800" dirty="0">
              <a:solidFill>
                <a:srgbClr val="D9D9D9"/>
              </a:solidFill>
              <a:latin typeface="Playfair Display"/>
              <a:ea typeface="Playfair Display"/>
              <a:cs typeface="Playfair Display"/>
              <a:sym typeface="Playfair Display"/>
            </a:endParaRPr>
          </a:p>
          <a:p>
            <a:pPr marL="914400" lvl="1" indent="-342900" rtl="0">
              <a:spcBef>
                <a:spcPts val="0"/>
              </a:spcBef>
              <a:buClr>
                <a:srgbClr val="D9D9D9"/>
              </a:buClr>
              <a:buSzPct val="100000"/>
              <a:buFont typeface="Playfair Display"/>
              <a:buChar char="-"/>
            </a:pPr>
            <a:r>
              <a:rPr lang="nl" sz="1800" dirty="0">
                <a:solidFill>
                  <a:srgbClr val="D9D9D9"/>
                </a:solidFill>
                <a:latin typeface="Playfair Display"/>
                <a:ea typeface="Playfair Display"/>
                <a:cs typeface="Playfair Display"/>
                <a:sym typeface="Playfair Display"/>
              </a:rPr>
              <a:t>Top countries: US (30%), UK (18%), India (18</a:t>
            </a:r>
            <a:r>
              <a:rPr lang="nl" sz="1800" dirty="0" smtClean="0">
                <a:solidFill>
                  <a:srgbClr val="D9D9D9"/>
                </a:solidFill>
                <a:latin typeface="Playfair Display"/>
                <a:ea typeface="Playfair Display"/>
                <a:cs typeface="Playfair Display"/>
                <a:sym typeface="Playfair Display"/>
              </a:rPr>
              <a:t>%)</a:t>
            </a:r>
            <a:br>
              <a:rPr lang="nl" sz="1800" dirty="0" smtClean="0">
                <a:solidFill>
                  <a:srgbClr val="D9D9D9"/>
                </a:solidFill>
                <a:latin typeface="Playfair Display"/>
                <a:ea typeface="Playfair Display"/>
                <a:cs typeface="Playfair Display"/>
                <a:sym typeface="Playfair Display"/>
              </a:rPr>
            </a:br>
            <a:endParaRPr lang="nl" sz="1800" dirty="0">
              <a:solidFill>
                <a:srgbClr val="D9D9D9"/>
              </a:solidFill>
              <a:latin typeface="Playfair Display"/>
              <a:ea typeface="Playfair Display"/>
              <a:cs typeface="Playfair Display"/>
              <a:sym typeface="Playfair Display"/>
            </a:endParaRPr>
          </a:p>
          <a:p>
            <a:pPr marL="457200" lvl="0" indent="-342900" rtl="0">
              <a:spcBef>
                <a:spcPts val="0"/>
              </a:spcBef>
              <a:buClr>
                <a:srgbClr val="FFFFFF"/>
              </a:buClr>
              <a:buSzPct val="100000"/>
              <a:buFont typeface="Playfair Display"/>
              <a:buChar char="-"/>
            </a:pPr>
            <a:r>
              <a:rPr lang="nl" sz="1800" dirty="0">
                <a:solidFill>
                  <a:srgbClr val="D9D9D9"/>
                </a:solidFill>
                <a:latin typeface="Playfair Display"/>
                <a:ea typeface="Playfair Display"/>
                <a:cs typeface="Playfair Display"/>
                <a:sym typeface="Playfair Display"/>
              </a:rPr>
              <a:t>Perfect product categories: travel and transport (43%), clothing / apparel (40%)</a:t>
            </a:r>
            <a:r>
              <a:rPr lang="nl" sz="1800" dirty="0">
                <a:solidFill>
                  <a:srgbClr val="FFFFFF"/>
                </a:solidFill>
                <a:latin typeface="Playfair Display"/>
                <a:ea typeface="Playfair Display"/>
                <a:cs typeface="Playfair Display"/>
                <a:sym typeface="Playfair Display"/>
              </a:rPr>
              <a:t/>
            </a:r>
            <a:br>
              <a:rPr lang="nl" sz="1800" dirty="0">
                <a:solidFill>
                  <a:srgbClr val="FFFFFF"/>
                </a:solidFill>
                <a:latin typeface="Playfair Display"/>
                <a:ea typeface="Playfair Display"/>
                <a:cs typeface="Playfair Display"/>
                <a:sym typeface="Playfair Display"/>
              </a:rPr>
            </a:br>
            <a:r>
              <a:rPr lang="nl" sz="800" dirty="0">
                <a:solidFill>
                  <a:srgbClr val="FFFFFF"/>
                </a:solidFill>
                <a:latin typeface="Playfair Display"/>
                <a:ea typeface="Playfair Display"/>
                <a:cs typeface="Playfair Display"/>
                <a:sym typeface="Playfair Display"/>
              </a:rPr>
              <a:t>(thepaypers.com)</a:t>
            </a:r>
          </a:p>
        </p:txBody>
      </p:sp>
      <p:sp>
        <p:nvSpPr>
          <p:cNvPr id="63" name="Shape 63"/>
          <p:cNvSpPr txBox="1">
            <a:spLocks noGrp="1"/>
          </p:cNvSpPr>
          <p:nvPr>
            <p:ph type="ctrTitle"/>
          </p:nvPr>
        </p:nvSpPr>
        <p:spPr>
          <a:xfrm>
            <a:off x="311700" y="445025"/>
            <a:ext cx="8520600" cy="572700"/>
          </a:xfrm>
          <a:prstGeom prst="rect">
            <a:avLst/>
          </a:prstGeom>
        </p:spPr>
        <p:txBody>
          <a:bodyPr wrap="square" lIns="91425" tIns="91425" rIns="91425" bIns="91425" anchor="b" anchorCtr="0">
            <a:noAutofit/>
          </a:bodyPr>
          <a:lstStyle/>
          <a:p>
            <a:pPr lvl="0" algn="l" rtl="0">
              <a:spcBef>
                <a:spcPts val="0"/>
              </a:spcBef>
              <a:buNone/>
            </a:pPr>
            <a:r>
              <a:rPr lang="nl" sz="3600">
                <a:solidFill>
                  <a:srgbClr val="FFFFFF"/>
                </a:solidFill>
                <a:latin typeface="Playfair Display"/>
                <a:ea typeface="Playfair Display"/>
                <a:cs typeface="Playfair Display"/>
                <a:sym typeface="Playfair Display"/>
              </a:rPr>
              <a:t>E-commerce in the UAE</a:t>
            </a:r>
          </a:p>
        </p:txBody>
      </p:sp>
    </p:spTree>
    <p:extLst>
      <p:ext uri="{BB962C8B-B14F-4D97-AF65-F5344CB8AC3E}">
        <p14:creationId xmlns:p14="http://schemas.microsoft.com/office/powerpoint/2010/main" val="7925678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rtl="0">
              <a:spcBef>
                <a:spcPts val="0"/>
              </a:spcBef>
              <a:buNone/>
            </a:pPr>
            <a:r>
              <a:rPr lang="nl">
                <a:solidFill>
                  <a:srgbClr val="FFFFFF"/>
                </a:solidFill>
                <a:latin typeface="Playfair Display"/>
                <a:ea typeface="Playfair Display"/>
                <a:cs typeface="Playfair Display"/>
                <a:sym typeface="Playfair Display"/>
              </a:rPr>
              <a:t>AWOK.com</a:t>
            </a:r>
          </a:p>
        </p:txBody>
      </p:sp>
      <p:sp>
        <p:nvSpPr>
          <p:cNvPr id="69" name="Shape 69"/>
          <p:cNvSpPr txBox="1">
            <a:spLocks noGrp="1"/>
          </p:cNvSpPr>
          <p:nvPr>
            <p:ph type="body" idx="1"/>
          </p:nvPr>
        </p:nvSpPr>
        <p:spPr>
          <a:xfrm>
            <a:off x="311700" y="1152500"/>
            <a:ext cx="4755600" cy="3416400"/>
          </a:xfrm>
          <a:prstGeom prst="rect">
            <a:avLst/>
          </a:prstGeom>
        </p:spPr>
        <p:txBody>
          <a:bodyPr wrap="square" lIns="91425" tIns="91425" rIns="91425" bIns="91425" anchor="t" anchorCtr="0">
            <a:noAutofit/>
          </a:bodyPr>
          <a:lstStyle/>
          <a:p>
            <a:pPr marL="457200" lvl="0" indent="-228600" rtl="0">
              <a:spcBef>
                <a:spcPts val="0"/>
              </a:spcBef>
              <a:buClr>
                <a:srgbClr val="CCCCCC"/>
              </a:buClr>
              <a:buFont typeface="Playfair Display"/>
              <a:buChar char="-"/>
            </a:pPr>
            <a:r>
              <a:rPr lang="nl">
                <a:solidFill>
                  <a:srgbClr val="CCCCCC"/>
                </a:solidFill>
                <a:latin typeface="Playfair Display"/>
                <a:ea typeface="Playfair Display"/>
                <a:cs typeface="Playfair Display"/>
                <a:sym typeface="Playfair Display"/>
              </a:rPr>
              <a:t>sells top quality product in electronics, jewelry, toys, …</a:t>
            </a:r>
          </a:p>
          <a:p>
            <a:pPr marL="457200" lvl="0" indent="-228600" rtl="0">
              <a:spcBef>
                <a:spcPts val="0"/>
              </a:spcBef>
              <a:buClr>
                <a:srgbClr val="CCCCCC"/>
              </a:buClr>
              <a:buFont typeface="Playfair Display"/>
              <a:buChar char="-"/>
            </a:pPr>
            <a:r>
              <a:rPr lang="nl">
                <a:solidFill>
                  <a:srgbClr val="CCCCCC"/>
                </a:solidFill>
                <a:latin typeface="Playfair Display"/>
                <a:ea typeface="Playfair Display"/>
                <a:cs typeface="Playfair Display"/>
                <a:sym typeface="Playfair Display"/>
              </a:rPr>
              <a:t>high quality for low price</a:t>
            </a:r>
          </a:p>
          <a:p>
            <a:pPr marL="457200" lvl="0" indent="-228600" rtl="0">
              <a:spcBef>
                <a:spcPts val="0"/>
              </a:spcBef>
              <a:buClr>
                <a:srgbClr val="CCCCCC"/>
              </a:buClr>
              <a:buFont typeface="Playfair Display"/>
              <a:buChar char="-"/>
            </a:pPr>
            <a:r>
              <a:rPr lang="nl">
                <a:solidFill>
                  <a:srgbClr val="CCCCCC"/>
                </a:solidFill>
                <a:latin typeface="Playfair Display"/>
                <a:ea typeface="Playfair Display"/>
                <a:cs typeface="Playfair Display"/>
                <a:sym typeface="Playfair Display"/>
              </a:rPr>
              <a:t>annual sales growth 2016: 1100%(!)</a:t>
            </a:r>
          </a:p>
          <a:p>
            <a:pPr marL="457200" lvl="0" indent="-228600" rtl="0">
              <a:spcBef>
                <a:spcPts val="0"/>
              </a:spcBef>
              <a:buClr>
                <a:srgbClr val="CCCCCC"/>
              </a:buClr>
              <a:buFont typeface="Playfair Display"/>
              <a:buChar char="-"/>
            </a:pPr>
            <a:r>
              <a:rPr lang="nl">
                <a:solidFill>
                  <a:srgbClr val="CCCCCC"/>
                </a:solidFill>
                <a:latin typeface="Playfair Display"/>
                <a:ea typeface="Playfair Display"/>
                <a:cs typeface="Playfair Display"/>
                <a:sym typeface="Playfair Display"/>
              </a:rPr>
              <a:t>become the leading online store in UAE</a:t>
            </a:r>
          </a:p>
          <a:p>
            <a:pPr marL="457200" lvl="0" indent="-228600" rtl="0">
              <a:spcBef>
                <a:spcPts val="0"/>
              </a:spcBef>
              <a:buClr>
                <a:srgbClr val="CCCCCC"/>
              </a:buClr>
              <a:buFont typeface="Playfair Display"/>
              <a:buChar char="-"/>
            </a:pPr>
            <a:r>
              <a:rPr lang="nl">
                <a:solidFill>
                  <a:srgbClr val="CCCCCC"/>
                </a:solidFill>
                <a:latin typeface="Playfair Display"/>
                <a:ea typeface="Playfair Display"/>
                <a:cs typeface="Playfair Display"/>
                <a:sym typeface="Playfair Display"/>
              </a:rPr>
              <a:t>just 4 years old</a:t>
            </a:r>
          </a:p>
        </p:txBody>
      </p:sp>
      <p:sp>
        <p:nvSpPr>
          <p:cNvPr id="70" name="Shape 70"/>
          <p:cNvSpPr txBox="1"/>
          <p:nvPr/>
        </p:nvSpPr>
        <p:spPr>
          <a:xfrm>
            <a:off x="2422750" y="708250"/>
            <a:ext cx="7327800" cy="855000"/>
          </a:xfrm>
          <a:prstGeom prst="rect">
            <a:avLst/>
          </a:prstGeom>
          <a:noFill/>
          <a:ln>
            <a:noFill/>
          </a:ln>
        </p:spPr>
        <p:txBody>
          <a:bodyPr wrap="square" lIns="91425" tIns="91425" rIns="91425" bIns="91425" anchor="t" anchorCtr="0">
            <a:noAutofit/>
          </a:bodyPr>
          <a:lstStyle/>
          <a:p>
            <a:pPr lvl="0">
              <a:spcBef>
                <a:spcPts val="0"/>
              </a:spcBef>
              <a:buNone/>
            </a:pPr>
            <a:endParaRPr/>
          </a:p>
        </p:txBody>
      </p:sp>
      <p:pic>
        <p:nvPicPr>
          <p:cNvPr id="71" name="Shape 71"/>
          <p:cNvPicPr preferRelativeResize="0"/>
          <p:nvPr/>
        </p:nvPicPr>
        <p:blipFill>
          <a:blip r:embed="rId3">
            <a:alphaModFix/>
          </a:blip>
          <a:stretch>
            <a:fillRect/>
          </a:stretch>
        </p:blipFill>
        <p:spPr>
          <a:xfrm>
            <a:off x="4966650" y="1017712"/>
            <a:ext cx="4078848" cy="3061975"/>
          </a:xfrm>
          <a:prstGeom prst="rect">
            <a:avLst/>
          </a:prstGeom>
          <a:noFill/>
          <a:ln>
            <a:noFill/>
          </a:ln>
        </p:spPr>
      </p:pic>
      <p:pic>
        <p:nvPicPr>
          <p:cNvPr id="72" name="Shape 72"/>
          <p:cNvPicPr preferRelativeResize="0"/>
          <p:nvPr/>
        </p:nvPicPr>
        <p:blipFill>
          <a:blip r:embed="rId4">
            <a:alphaModFix/>
          </a:blip>
          <a:stretch>
            <a:fillRect/>
          </a:stretch>
        </p:blipFill>
        <p:spPr>
          <a:xfrm>
            <a:off x="2672368" y="-6"/>
            <a:ext cx="1112375" cy="1112375"/>
          </a:xfrm>
          <a:prstGeom prst="rect">
            <a:avLst/>
          </a:prstGeom>
          <a:noFill/>
          <a:ln>
            <a:noFill/>
          </a:ln>
        </p:spPr>
      </p:pic>
      <p:pic>
        <p:nvPicPr>
          <p:cNvPr id="73" name="Shape 73"/>
          <p:cNvPicPr preferRelativeResize="0"/>
          <p:nvPr/>
        </p:nvPicPr>
        <p:blipFill>
          <a:blip r:embed="rId5">
            <a:alphaModFix/>
          </a:blip>
          <a:stretch>
            <a:fillRect/>
          </a:stretch>
        </p:blipFill>
        <p:spPr>
          <a:xfrm>
            <a:off x="493075" y="3612375"/>
            <a:ext cx="4264499" cy="956525"/>
          </a:xfrm>
          <a:prstGeom prst="rect">
            <a:avLst/>
          </a:prstGeom>
          <a:noFill/>
          <a:ln>
            <a:noFill/>
          </a:ln>
        </p:spPr>
      </p:pic>
    </p:spTree>
    <p:extLst>
      <p:ext uri="{BB962C8B-B14F-4D97-AF65-F5344CB8AC3E}">
        <p14:creationId xmlns:p14="http://schemas.microsoft.com/office/powerpoint/2010/main" val="19114375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rtl="0">
              <a:spcBef>
                <a:spcPts val="0"/>
              </a:spcBef>
              <a:buNone/>
            </a:pPr>
            <a:r>
              <a:rPr lang="nl">
                <a:solidFill>
                  <a:srgbClr val="FFFFFF"/>
                </a:solidFill>
                <a:latin typeface="Playfair Display"/>
                <a:ea typeface="Playfair Display"/>
                <a:cs typeface="Playfair Display"/>
                <a:sym typeface="Playfair Display"/>
              </a:rPr>
              <a:t>Basharacare</a:t>
            </a:r>
          </a:p>
        </p:txBody>
      </p:sp>
      <p:sp>
        <p:nvSpPr>
          <p:cNvPr id="79" name="Shape 79"/>
          <p:cNvSpPr txBox="1">
            <a:spLocks noGrp="1"/>
          </p:cNvSpPr>
          <p:nvPr>
            <p:ph type="body" idx="1"/>
          </p:nvPr>
        </p:nvSpPr>
        <p:spPr>
          <a:xfrm>
            <a:off x="311700" y="1152475"/>
            <a:ext cx="3919200" cy="3416400"/>
          </a:xfrm>
          <a:prstGeom prst="rect">
            <a:avLst/>
          </a:prstGeom>
        </p:spPr>
        <p:txBody>
          <a:bodyPr wrap="square" lIns="91425" tIns="91425" rIns="91425" bIns="91425" anchor="t" anchorCtr="0">
            <a:noAutofit/>
          </a:bodyPr>
          <a:lstStyle/>
          <a:p>
            <a:pPr marL="457200" lvl="0" indent="-228600" rtl="0">
              <a:spcBef>
                <a:spcPts val="0"/>
              </a:spcBef>
              <a:buClr>
                <a:srgbClr val="CCCCCC"/>
              </a:buClr>
              <a:buFont typeface="Playfair Display"/>
              <a:buChar char="-"/>
            </a:pPr>
            <a:r>
              <a:rPr lang="nl" dirty="0">
                <a:solidFill>
                  <a:srgbClr val="CCCCCC"/>
                </a:solidFill>
                <a:latin typeface="Playfair Display"/>
                <a:ea typeface="Playfair Display"/>
                <a:cs typeface="Playfair Display"/>
                <a:sym typeface="Playfair Display"/>
              </a:rPr>
              <a:t>Premium skincare products</a:t>
            </a:r>
          </a:p>
          <a:p>
            <a:pPr marL="914400" lvl="1" indent="-228600" rtl="0">
              <a:spcBef>
                <a:spcPts val="0"/>
              </a:spcBef>
              <a:buClr>
                <a:srgbClr val="CCCCCC"/>
              </a:buClr>
              <a:buFont typeface="Playfair Display"/>
              <a:buChar char="-"/>
            </a:pPr>
            <a:r>
              <a:rPr lang="nl" dirty="0">
                <a:solidFill>
                  <a:srgbClr val="CCCCCC"/>
                </a:solidFill>
                <a:latin typeface="Playfair Display"/>
                <a:ea typeface="Playfair Display"/>
                <a:cs typeface="Playfair Display"/>
                <a:sym typeface="Playfair Display"/>
              </a:rPr>
              <a:t>Over 90 (international) brands</a:t>
            </a:r>
            <a:r>
              <a:rPr lang="nl" dirty="0" smtClean="0">
                <a:solidFill>
                  <a:srgbClr val="CCCCCC"/>
                </a:solidFill>
                <a:latin typeface="Playfair Display"/>
                <a:ea typeface="Playfair Display"/>
                <a:cs typeface="Playfair Display"/>
                <a:sym typeface="Playfair Display"/>
              </a:rPr>
              <a:t>.</a:t>
            </a:r>
            <a:endParaRPr lang="nl" dirty="0">
              <a:solidFill>
                <a:srgbClr val="CCCCCC"/>
              </a:solidFill>
              <a:latin typeface="Playfair Display"/>
              <a:ea typeface="Playfair Display"/>
              <a:cs typeface="Playfair Display"/>
              <a:sym typeface="Playfair Display"/>
            </a:endParaRPr>
          </a:p>
          <a:p>
            <a:pPr marL="457200" lvl="0" indent="-228600" rtl="0">
              <a:spcBef>
                <a:spcPts val="0"/>
              </a:spcBef>
              <a:buClr>
                <a:srgbClr val="CCCCCC"/>
              </a:buClr>
              <a:buFont typeface="Playfair Display"/>
              <a:buChar char="-"/>
            </a:pPr>
            <a:r>
              <a:rPr lang="nl" dirty="0">
                <a:solidFill>
                  <a:srgbClr val="CCCCCC"/>
                </a:solidFill>
                <a:latin typeface="Playfair Display"/>
                <a:ea typeface="Playfair Display"/>
                <a:cs typeface="Playfair Display"/>
                <a:sym typeface="Playfair Display"/>
              </a:rPr>
              <a:t>Launched in 2013</a:t>
            </a:r>
          </a:p>
          <a:p>
            <a:pPr marL="914400" lvl="1" indent="-228600" rtl="0">
              <a:spcBef>
                <a:spcPts val="0"/>
              </a:spcBef>
              <a:buClr>
                <a:srgbClr val="CCCCCC"/>
              </a:buClr>
              <a:buFont typeface="Playfair Display"/>
              <a:buChar char="-"/>
            </a:pPr>
            <a:r>
              <a:rPr lang="nl" dirty="0">
                <a:solidFill>
                  <a:srgbClr val="CCCCCC"/>
                </a:solidFill>
                <a:latin typeface="Playfair Display"/>
                <a:ea typeface="Playfair Display"/>
                <a:cs typeface="Playfair Display"/>
                <a:sym typeface="Playfair Display"/>
              </a:rPr>
              <a:t>Expanded in </a:t>
            </a:r>
            <a:r>
              <a:rPr lang="nl" dirty="0" smtClean="0">
                <a:solidFill>
                  <a:srgbClr val="CCCCCC"/>
                </a:solidFill>
                <a:latin typeface="Playfair Display"/>
                <a:ea typeface="Playfair Display"/>
                <a:cs typeface="Playfair Display"/>
                <a:sym typeface="Playfair Display"/>
              </a:rPr>
              <a:t>2015</a:t>
            </a:r>
            <a:endParaRPr lang="nl" dirty="0">
              <a:solidFill>
                <a:srgbClr val="CCCCCC"/>
              </a:solidFill>
              <a:latin typeface="Playfair Display"/>
              <a:ea typeface="Playfair Display"/>
              <a:cs typeface="Playfair Display"/>
              <a:sym typeface="Playfair Display"/>
            </a:endParaRPr>
          </a:p>
          <a:p>
            <a:pPr marL="457200" lvl="0" indent="-228600" rtl="0">
              <a:spcBef>
                <a:spcPts val="0"/>
              </a:spcBef>
              <a:buClr>
                <a:srgbClr val="CCCCCC"/>
              </a:buClr>
              <a:buFont typeface="Playfair Display"/>
              <a:buChar char="-"/>
            </a:pPr>
            <a:r>
              <a:rPr lang="nl" dirty="0">
                <a:solidFill>
                  <a:srgbClr val="CCCCCC"/>
                </a:solidFill>
                <a:latin typeface="Playfair Display"/>
                <a:ea typeface="Playfair Display"/>
                <a:cs typeface="Playfair Display"/>
                <a:sym typeface="Playfair Display"/>
              </a:rPr>
              <a:t>Backed by professional </a:t>
            </a:r>
            <a:r>
              <a:rPr lang="nl" dirty="0" smtClean="0">
                <a:solidFill>
                  <a:srgbClr val="CCCCCC"/>
                </a:solidFill>
                <a:latin typeface="Playfair Display"/>
                <a:ea typeface="Playfair Display"/>
                <a:cs typeface="Playfair Display"/>
                <a:sym typeface="Playfair Display"/>
              </a:rPr>
              <a:t>dermatologists</a:t>
            </a:r>
            <a:endParaRPr lang="nl" dirty="0">
              <a:solidFill>
                <a:srgbClr val="CCCCCC"/>
              </a:solidFill>
              <a:latin typeface="Playfair Display"/>
              <a:ea typeface="Playfair Display"/>
              <a:cs typeface="Playfair Display"/>
              <a:sym typeface="Playfair Display"/>
            </a:endParaRPr>
          </a:p>
          <a:p>
            <a:pPr marL="457200" lvl="0" indent="-228600" rtl="0">
              <a:spcBef>
                <a:spcPts val="0"/>
              </a:spcBef>
              <a:buClr>
                <a:srgbClr val="CCCCCC"/>
              </a:buClr>
              <a:buFont typeface="Playfair Display"/>
              <a:buChar char="-"/>
            </a:pPr>
            <a:r>
              <a:rPr lang="nl" dirty="0">
                <a:solidFill>
                  <a:srgbClr val="CCCCCC"/>
                </a:solidFill>
                <a:latin typeface="Playfair Display"/>
                <a:ea typeface="Playfair Display"/>
                <a:cs typeface="Playfair Display"/>
                <a:sym typeface="Playfair Display"/>
              </a:rPr>
              <a:t>Traffic by country</a:t>
            </a:r>
          </a:p>
        </p:txBody>
      </p:sp>
      <p:pic>
        <p:nvPicPr>
          <p:cNvPr id="80" name="Shape 80"/>
          <p:cNvPicPr preferRelativeResize="0"/>
          <p:nvPr/>
        </p:nvPicPr>
        <p:blipFill>
          <a:blip r:embed="rId3">
            <a:alphaModFix/>
          </a:blip>
          <a:stretch>
            <a:fillRect/>
          </a:stretch>
        </p:blipFill>
        <p:spPr>
          <a:xfrm>
            <a:off x="4859862" y="622925"/>
            <a:ext cx="3742898" cy="2655748"/>
          </a:xfrm>
          <a:prstGeom prst="rect">
            <a:avLst/>
          </a:prstGeom>
          <a:noFill/>
          <a:ln>
            <a:noFill/>
          </a:ln>
        </p:spPr>
      </p:pic>
      <p:pic>
        <p:nvPicPr>
          <p:cNvPr id="81" name="Shape 81"/>
          <p:cNvPicPr preferRelativeResize="0"/>
          <p:nvPr/>
        </p:nvPicPr>
        <p:blipFill>
          <a:blip r:embed="rId4">
            <a:alphaModFix/>
          </a:blip>
          <a:stretch>
            <a:fillRect/>
          </a:stretch>
        </p:blipFill>
        <p:spPr>
          <a:xfrm>
            <a:off x="4859876" y="3278675"/>
            <a:ext cx="3742874" cy="1725850"/>
          </a:xfrm>
          <a:prstGeom prst="rect">
            <a:avLst/>
          </a:prstGeom>
          <a:noFill/>
          <a:ln>
            <a:noFill/>
          </a:ln>
        </p:spPr>
      </p:pic>
      <p:pic>
        <p:nvPicPr>
          <p:cNvPr id="82" name="Shape 82"/>
          <p:cNvPicPr preferRelativeResize="0"/>
          <p:nvPr/>
        </p:nvPicPr>
        <p:blipFill>
          <a:blip r:embed="rId5">
            <a:alphaModFix/>
          </a:blip>
          <a:stretch>
            <a:fillRect/>
          </a:stretch>
        </p:blipFill>
        <p:spPr>
          <a:xfrm>
            <a:off x="3090775" y="404800"/>
            <a:ext cx="653149" cy="653149"/>
          </a:xfrm>
          <a:prstGeom prst="rect">
            <a:avLst/>
          </a:prstGeom>
          <a:noFill/>
          <a:ln>
            <a:noFill/>
          </a:ln>
        </p:spPr>
      </p:pic>
    </p:spTree>
    <p:extLst>
      <p:ext uri="{BB962C8B-B14F-4D97-AF65-F5344CB8AC3E}">
        <p14:creationId xmlns:p14="http://schemas.microsoft.com/office/powerpoint/2010/main" val="6261708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rtl="0">
              <a:spcBef>
                <a:spcPts val="0"/>
              </a:spcBef>
              <a:buNone/>
            </a:pPr>
            <a:r>
              <a:rPr lang="nl">
                <a:solidFill>
                  <a:srgbClr val="FFFFFF"/>
                </a:solidFill>
                <a:latin typeface="Playfair Display"/>
                <a:ea typeface="Playfair Display"/>
                <a:cs typeface="Playfair Display"/>
                <a:sym typeface="Playfair Display"/>
              </a:rPr>
              <a:t>Noon.com</a:t>
            </a:r>
          </a:p>
        </p:txBody>
      </p:sp>
      <p:pic>
        <p:nvPicPr>
          <p:cNvPr id="88" name="Shape 88"/>
          <p:cNvPicPr preferRelativeResize="0"/>
          <p:nvPr/>
        </p:nvPicPr>
        <p:blipFill>
          <a:blip r:embed="rId3">
            <a:alphaModFix/>
          </a:blip>
          <a:stretch>
            <a:fillRect/>
          </a:stretch>
        </p:blipFill>
        <p:spPr>
          <a:xfrm>
            <a:off x="2505500" y="276987"/>
            <a:ext cx="1658275" cy="908775"/>
          </a:xfrm>
          <a:prstGeom prst="rect">
            <a:avLst/>
          </a:prstGeom>
          <a:noFill/>
          <a:ln>
            <a:noFill/>
          </a:ln>
        </p:spPr>
      </p:pic>
      <p:pic>
        <p:nvPicPr>
          <p:cNvPr id="89" name="Shape 89"/>
          <p:cNvPicPr preferRelativeResize="0"/>
          <p:nvPr/>
        </p:nvPicPr>
        <p:blipFill>
          <a:blip r:embed="rId4">
            <a:alphaModFix/>
          </a:blip>
          <a:stretch>
            <a:fillRect/>
          </a:stretch>
        </p:blipFill>
        <p:spPr>
          <a:xfrm>
            <a:off x="4443700" y="525124"/>
            <a:ext cx="4700300" cy="1840275"/>
          </a:xfrm>
          <a:prstGeom prst="rect">
            <a:avLst/>
          </a:prstGeom>
          <a:noFill/>
          <a:ln>
            <a:noFill/>
          </a:ln>
        </p:spPr>
      </p:pic>
      <p:sp>
        <p:nvSpPr>
          <p:cNvPr id="90" name="Shape 90"/>
          <p:cNvSpPr txBox="1">
            <a:spLocks noGrp="1"/>
          </p:cNvSpPr>
          <p:nvPr>
            <p:ph type="body" idx="1"/>
          </p:nvPr>
        </p:nvSpPr>
        <p:spPr>
          <a:xfrm>
            <a:off x="311700" y="1152475"/>
            <a:ext cx="4645200" cy="3416400"/>
          </a:xfrm>
          <a:prstGeom prst="rect">
            <a:avLst/>
          </a:prstGeom>
        </p:spPr>
        <p:txBody>
          <a:bodyPr wrap="square" lIns="91425" tIns="91425" rIns="91425" bIns="91425" anchor="t" anchorCtr="0">
            <a:noAutofit/>
          </a:bodyPr>
          <a:lstStyle/>
          <a:p>
            <a:pPr marL="457200" marR="0" lvl="0" indent="-342900" algn="l" rtl="0">
              <a:lnSpc>
                <a:spcPct val="115000"/>
              </a:lnSpc>
              <a:spcBef>
                <a:spcPts val="0"/>
              </a:spcBef>
              <a:spcAft>
                <a:spcPts val="1600"/>
              </a:spcAft>
              <a:buClr>
                <a:srgbClr val="B7B7B7"/>
              </a:buClr>
              <a:buSzPct val="100000"/>
              <a:buFont typeface="Playfair Display"/>
              <a:buChar char="-"/>
            </a:pPr>
            <a:r>
              <a:rPr lang="nl">
                <a:solidFill>
                  <a:srgbClr val="B7B7B7"/>
                </a:solidFill>
                <a:latin typeface="Playfair Display"/>
                <a:ea typeface="Playfair Display"/>
                <a:cs typeface="Playfair Display"/>
                <a:sym typeface="Playfair Display"/>
              </a:rPr>
              <a:t>Founded by Emaar chairman Mohamed Alabbar</a:t>
            </a:r>
          </a:p>
          <a:p>
            <a:pPr marL="457200" marR="0" lvl="0" indent="-228600" algn="l" rtl="0">
              <a:lnSpc>
                <a:spcPct val="115000"/>
              </a:lnSpc>
              <a:spcBef>
                <a:spcPts val="0"/>
              </a:spcBef>
              <a:spcAft>
                <a:spcPts val="1600"/>
              </a:spcAft>
              <a:buClr>
                <a:srgbClr val="B7B7B7"/>
              </a:buClr>
              <a:buFont typeface="Playfair Display"/>
              <a:buChar char="-"/>
            </a:pPr>
            <a:r>
              <a:rPr lang="nl">
                <a:solidFill>
                  <a:srgbClr val="B7B7B7"/>
                </a:solidFill>
                <a:latin typeface="Playfair Display"/>
                <a:ea typeface="Playfair Display"/>
                <a:cs typeface="Playfair Display"/>
                <a:sym typeface="Playfair Display"/>
              </a:rPr>
              <a:t>Launch very soon</a:t>
            </a:r>
          </a:p>
          <a:p>
            <a:pPr marL="457200" marR="0" lvl="0" indent="-228600" algn="l" rtl="0">
              <a:lnSpc>
                <a:spcPct val="115000"/>
              </a:lnSpc>
              <a:spcBef>
                <a:spcPts val="0"/>
              </a:spcBef>
              <a:spcAft>
                <a:spcPts val="1600"/>
              </a:spcAft>
              <a:buClr>
                <a:srgbClr val="B7B7B7"/>
              </a:buClr>
              <a:buFont typeface="Playfair Display"/>
              <a:buChar char="-"/>
            </a:pPr>
            <a:r>
              <a:rPr lang="nl">
                <a:solidFill>
                  <a:srgbClr val="B7B7B7"/>
                </a:solidFill>
                <a:latin typeface="Playfair Display"/>
                <a:ea typeface="Playfair Display"/>
                <a:cs typeface="Playfair Display"/>
                <a:sym typeface="Playfair Display"/>
              </a:rPr>
              <a:t>20 million products</a:t>
            </a:r>
          </a:p>
          <a:p>
            <a:pPr marL="457200" marR="0" lvl="0" indent="-228600" algn="l" rtl="0">
              <a:lnSpc>
                <a:spcPct val="115000"/>
              </a:lnSpc>
              <a:spcBef>
                <a:spcPts val="0"/>
              </a:spcBef>
              <a:spcAft>
                <a:spcPts val="1600"/>
              </a:spcAft>
              <a:buClr>
                <a:srgbClr val="B7B7B7"/>
              </a:buClr>
              <a:buFont typeface="Playfair Display"/>
              <a:buChar char="-"/>
            </a:pPr>
            <a:r>
              <a:rPr lang="nl">
                <a:solidFill>
                  <a:srgbClr val="B7B7B7"/>
                </a:solidFill>
                <a:latin typeface="Playfair Display"/>
                <a:ea typeface="Playfair Display"/>
                <a:cs typeface="Playfair Display"/>
                <a:sym typeface="Playfair Display"/>
              </a:rPr>
              <a:t>2 per cent of the total market → 15 per cent</a:t>
            </a:r>
            <a:br>
              <a:rPr lang="nl">
                <a:solidFill>
                  <a:srgbClr val="B7B7B7"/>
                </a:solidFill>
                <a:latin typeface="Playfair Display"/>
                <a:ea typeface="Playfair Display"/>
                <a:cs typeface="Playfair Display"/>
                <a:sym typeface="Playfair Display"/>
              </a:rPr>
            </a:br>
            <a:r>
              <a:rPr lang="nl" sz="800">
                <a:solidFill>
                  <a:srgbClr val="B7B7B7"/>
                </a:solidFill>
                <a:latin typeface="Playfair Display"/>
                <a:ea typeface="Playfair Display"/>
                <a:cs typeface="Playfair Display"/>
                <a:sym typeface="Playfair Display"/>
              </a:rPr>
              <a:t>(thenational.ae)</a:t>
            </a:r>
          </a:p>
        </p:txBody>
      </p:sp>
    </p:spTree>
    <p:extLst>
      <p:ext uri="{BB962C8B-B14F-4D97-AF65-F5344CB8AC3E}">
        <p14:creationId xmlns:p14="http://schemas.microsoft.com/office/powerpoint/2010/main" val="17053822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rtl="0">
              <a:spcBef>
                <a:spcPts val="0"/>
              </a:spcBef>
              <a:buNone/>
            </a:pPr>
            <a:r>
              <a:rPr lang="nl">
                <a:solidFill>
                  <a:srgbClr val="FFFFFF"/>
                </a:solidFill>
                <a:latin typeface="Playfair Display"/>
                <a:ea typeface="Playfair Display"/>
                <a:cs typeface="Playfair Display"/>
                <a:sym typeface="Playfair Display"/>
              </a:rPr>
              <a:t>BuyOnDubai.com</a:t>
            </a:r>
          </a:p>
        </p:txBody>
      </p:sp>
      <p:sp>
        <p:nvSpPr>
          <p:cNvPr id="96" name="Shape 96"/>
          <p:cNvSpPr txBox="1">
            <a:spLocks noGrp="1"/>
          </p:cNvSpPr>
          <p:nvPr>
            <p:ph type="body" idx="1"/>
          </p:nvPr>
        </p:nvSpPr>
        <p:spPr>
          <a:xfrm>
            <a:off x="311700" y="1152475"/>
            <a:ext cx="4352700" cy="3416400"/>
          </a:xfrm>
          <a:prstGeom prst="rect">
            <a:avLst/>
          </a:prstGeom>
        </p:spPr>
        <p:txBody>
          <a:bodyPr wrap="square" lIns="91425" tIns="91425" rIns="91425" bIns="91425" anchor="t" anchorCtr="0">
            <a:noAutofit/>
          </a:bodyPr>
          <a:lstStyle/>
          <a:p>
            <a:pPr marL="457200" marR="0" lvl="0" indent="-228600" algn="l" rtl="0">
              <a:lnSpc>
                <a:spcPct val="115000"/>
              </a:lnSpc>
              <a:spcBef>
                <a:spcPts val="0"/>
              </a:spcBef>
              <a:spcAft>
                <a:spcPts val="1600"/>
              </a:spcAft>
              <a:buClr>
                <a:srgbClr val="CCCCCC"/>
              </a:buClr>
              <a:buFont typeface="Playfair Display"/>
              <a:buChar char="-"/>
            </a:pPr>
            <a:r>
              <a:rPr lang="nl">
                <a:solidFill>
                  <a:srgbClr val="CCCCCC"/>
                </a:solidFill>
                <a:latin typeface="Playfair Display"/>
                <a:ea typeface="Playfair Display"/>
                <a:cs typeface="Playfair Display"/>
                <a:sym typeface="Playfair Display"/>
              </a:rPr>
              <a:t>receives about 1 250 unique visitors per day</a:t>
            </a:r>
          </a:p>
          <a:p>
            <a:pPr marL="457200" marR="0" lvl="0" indent="-228600" algn="l" rtl="0">
              <a:lnSpc>
                <a:spcPct val="115000"/>
              </a:lnSpc>
              <a:spcBef>
                <a:spcPts val="0"/>
              </a:spcBef>
              <a:spcAft>
                <a:spcPts val="1600"/>
              </a:spcAft>
              <a:buClr>
                <a:srgbClr val="CCCCCC"/>
              </a:buClr>
              <a:buFont typeface="Playfair Display"/>
              <a:buChar char="-"/>
            </a:pPr>
            <a:r>
              <a:rPr lang="nl">
                <a:solidFill>
                  <a:srgbClr val="CCCCCC"/>
                </a:solidFill>
                <a:latin typeface="Playfair Display"/>
                <a:ea typeface="Playfair Display"/>
                <a:cs typeface="Playfair Display"/>
                <a:sym typeface="Playfair Display"/>
              </a:rPr>
              <a:t>popular among users in the united arab emirates - 22,4% orders from UAE</a:t>
            </a:r>
          </a:p>
          <a:p>
            <a:pPr marL="457200" marR="0" lvl="0" indent="-228600" algn="l" rtl="0">
              <a:lnSpc>
                <a:spcPct val="115000"/>
              </a:lnSpc>
              <a:spcBef>
                <a:spcPts val="0"/>
              </a:spcBef>
              <a:spcAft>
                <a:spcPts val="1600"/>
              </a:spcAft>
              <a:buClr>
                <a:srgbClr val="CCCCCC"/>
              </a:buClr>
              <a:buFont typeface="Playfair Display"/>
              <a:buChar char="-"/>
            </a:pPr>
            <a:r>
              <a:rPr lang="nl">
                <a:solidFill>
                  <a:srgbClr val="CCCCCC"/>
                </a:solidFill>
                <a:latin typeface="Playfair Display"/>
                <a:ea typeface="Playfair Display"/>
                <a:cs typeface="Playfair Display"/>
                <a:sym typeface="Playfair Display"/>
              </a:rPr>
              <a:t>safa website </a:t>
            </a:r>
          </a:p>
        </p:txBody>
      </p:sp>
      <p:pic>
        <p:nvPicPr>
          <p:cNvPr id="97" name="Shape 97"/>
          <p:cNvPicPr preferRelativeResize="0"/>
          <p:nvPr/>
        </p:nvPicPr>
        <p:blipFill>
          <a:blip r:embed="rId3">
            <a:alphaModFix/>
          </a:blip>
          <a:stretch>
            <a:fillRect/>
          </a:stretch>
        </p:blipFill>
        <p:spPr>
          <a:xfrm>
            <a:off x="3679150" y="-12"/>
            <a:ext cx="3047224" cy="1254224"/>
          </a:xfrm>
          <a:prstGeom prst="rect">
            <a:avLst/>
          </a:prstGeom>
          <a:noFill/>
          <a:ln>
            <a:noFill/>
          </a:ln>
        </p:spPr>
      </p:pic>
      <p:pic>
        <p:nvPicPr>
          <p:cNvPr id="98" name="Shape 98"/>
          <p:cNvPicPr preferRelativeResize="0"/>
          <p:nvPr/>
        </p:nvPicPr>
        <p:blipFill>
          <a:blip r:embed="rId4">
            <a:alphaModFix/>
          </a:blip>
          <a:stretch>
            <a:fillRect/>
          </a:stretch>
        </p:blipFill>
        <p:spPr>
          <a:xfrm>
            <a:off x="4728325" y="1134951"/>
            <a:ext cx="4295923" cy="3121450"/>
          </a:xfrm>
          <a:prstGeom prst="rect">
            <a:avLst/>
          </a:prstGeom>
          <a:noFill/>
          <a:ln>
            <a:noFill/>
          </a:ln>
        </p:spPr>
      </p:pic>
      <p:pic>
        <p:nvPicPr>
          <p:cNvPr id="99" name="Shape 99"/>
          <p:cNvPicPr preferRelativeResize="0"/>
          <p:nvPr/>
        </p:nvPicPr>
        <p:blipFill>
          <a:blip r:embed="rId5">
            <a:alphaModFix/>
          </a:blip>
          <a:stretch>
            <a:fillRect/>
          </a:stretch>
        </p:blipFill>
        <p:spPr>
          <a:xfrm>
            <a:off x="2285587" y="2573475"/>
            <a:ext cx="2276475" cy="1790700"/>
          </a:xfrm>
          <a:prstGeom prst="rect">
            <a:avLst/>
          </a:prstGeom>
          <a:noFill/>
          <a:ln>
            <a:noFill/>
          </a:ln>
        </p:spPr>
      </p:pic>
    </p:spTree>
    <p:extLst>
      <p:ext uri="{BB962C8B-B14F-4D97-AF65-F5344CB8AC3E}">
        <p14:creationId xmlns:p14="http://schemas.microsoft.com/office/powerpoint/2010/main" val="14136123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311700" y="391350"/>
            <a:ext cx="8520600" cy="626100"/>
          </a:xfrm>
          <a:prstGeom prst="rect">
            <a:avLst/>
          </a:prstGeom>
        </p:spPr>
        <p:txBody>
          <a:bodyPr wrap="square" lIns="91425" tIns="91425" rIns="91425" bIns="91425" anchor="t" anchorCtr="0">
            <a:noAutofit/>
          </a:bodyPr>
          <a:lstStyle/>
          <a:p>
            <a:pPr lvl="0">
              <a:spcBef>
                <a:spcPts val="0"/>
              </a:spcBef>
              <a:buNone/>
            </a:pPr>
            <a:r>
              <a:rPr lang="nl"/>
              <a:t>eCommerce in Turkey in 2016</a:t>
            </a:r>
          </a:p>
        </p:txBody>
      </p:sp>
      <p:sp>
        <p:nvSpPr>
          <p:cNvPr id="81" name="Shape 81"/>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a:spcBef>
                <a:spcPts val="0"/>
              </a:spcBef>
              <a:buNone/>
            </a:pPr>
            <a:r>
              <a:rPr lang="nl"/>
              <a:t>Share in Turkey’s retail:</a:t>
            </a:r>
          </a:p>
          <a:p>
            <a:pPr marL="457200" lvl="0" indent="-228600" rtl="0">
              <a:spcBef>
                <a:spcPts val="0"/>
              </a:spcBef>
              <a:buChar char="-"/>
            </a:pPr>
            <a:r>
              <a:rPr lang="nl"/>
              <a:t>1,7% in 2012 -&gt; 3.5% in 2016</a:t>
            </a:r>
          </a:p>
          <a:p>
            <a:pPr lvl="0">
              <a:spcBef>
                <a:spcPts val="0"/>
              </a:spcBef>
              <a:buNone/>
            </a:pPr>
            <a:r>
              <a:rPr lang="nl"/>
              <a:t>Other ecommerce industries around the globe ~ 8,5%</a:t>
            </a:r>
          </a:p>
          <a:p>
            <a:pPr lvl="0" rtl="0">
              <a:spcBef>
                <a:spcPts val="0"/>
              </a:spcBef>
              <a:buNone/>
            </a:pPr>
            <a:r>
              <a:rPr lang="nl"/>
              <a:t>6.4 billion euros begin 2015</a:t>
            </a:r>
          </a:p>
          <a:p>
            <a:pPr lvl="0" rtl="0">
              <a:spcBef>
                <a:spcPts val="0"/>
              </a:spcBef>
              <a:buNone/>
            </a:pPr>
            <a:r>
              <a:rPr lang="nl"/>
              <a:t>to 6.95 billion euros end 2016</a:t>
            </a:r>
          </a:p>
          <a:p>
            <a:pPr lvl="0">
              <a:spcBef>
                <a:spcPts val="0"/>
              </a:spcBef>
              <a:buNone/>
            </a:pPr>
            <a:r>
              <a:rPr lang="nl"/>
              <a:t>Worth of 7.95 billion euros in 2017</a:t>
            </a:r>
          </a:p>
          <a:p>
            <a:pPr lvl="0">
              <a:spcBef>
                <a:spcPts val="0"/>
              </a:spcBef>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rtl="0">
              <a:spcBef>
                <a:spcPts val="0"/>
              </a:spcBef>
              <a:buNone/>
            </a:pPr>
            <a:r>
              <a:rPr lang="nl">
                <a:solidFill>
                  <a:srgbClr val="FFFFFF"/>
                </a:solidFill>
                <a:latin typeface="Playfair Display"/>
                <a:ea typeface="Playfair Display"/>
                <a:cs typeface="Playfair Display"/>
                <a:sym typeface="Playfair Display"/>
              </a:rPr>
              <a:t>Mumzworld.com</a:t>
            </a:r>
          </a:p>
        </p:txBody>
      </p:sp>
      <p:sp>
        <p:nvSpPr>
          <p:cNvPr id="105" name="Shape 105"/>
          <p:cNvSpPr txBox="1">
            <a:spLocks noGrp="1"/>
          </p:cNvSpPr>
          <p:nvPr>
            <p:ph type="body" idx="1"/>
          </p:nvPr>
        </p:nvSpPr>
        <p:spPr>
          <a:xfrm>
            <a:off x="311700" y="1152475"/>
            <a:ext cx="4563000" cy="3858900"/>
          </a:xfrm>
          <a:prstGeom prst="rect">
            <a:avLst/>
          </a:prstGeom>
        </p:spPr>
        <p:txBody>
          <a:bodyPr wrap="square" lIns="91425" tIns="91425" rIns="91425" bIns="91425" anchor="t" anchorCtr="0">
            <a:noAutofit/>
          </a:bodyPr>
          <a:lstStyle/>
          <a:p>
            <a:pPr marL="457200" marR="0" lvl="0" indent="-228600" algn="l" rtl="0">
              <a:lnSpc>
                <a:spcPct val="115000"/>
              </a:lnSpc>
              <a:spcBef>
                <a:spcPts val="0"/>
              </a:spcBef>
              <a:spcAft>
                <a:spcPts val="1600"/>
              </a:spcAft>
              <a:buClr>
                <a:srgbClr val="CCCCCC"/>
              </a:buClr>
              <a:buFont typeface="Playfair Display"/>
              <a:buChar char="-"/>
            </a:pPr>
            <a:r>
              <a:rPr lang="nl">
                <a:solidFill>
                  <a:srgbClr val="CCCCCC"/>
                </a:solidFill>
                <a:latin typeface="Playfair Display"/>
                <a:ea typeface="Playfair Display"/>
                <a:cs typeface="Playfair Display"/>
                <a:sym typeface="Playfair Display"/>
              </a:rPr>
              <a:t>1st and largest online shopping site in the Middle East for mother, baby and child</a:t>
            </a:r>
          </a:p>
          <a:p>
            <a:pPr marL="457200" marR="0" lvl="0" indent="-228600" algn="l" rtl="0">
              <a:lnSpc>
                <a:spcPct val="115000"/>
              </a:lnSpc>
              <a:spcBef>
                <a:spcPts val="0"/>
              </a:spcBef>
              <a:spcAft>
                <a:spcPts val="1600"/>
              </a:spcAft>
              <a:buClr>
                <a:srgbClr val="CCCCCC"/>
              </a:buClr>
              <a:buFont typeface="Playfair Display"/>
              <a:buChar char="-"/>
            </a:pPr>
            <a:r>
              <a:rPr lang="nl">
                <a:solidFill>
                  <a:srgbClr val="CCCCCC"/>
                </a:solidFill>
                <a:latin typeface="Playfair Display"/>
                <a:ea typeface="Playfair Display"/>
                <a:cs typeface="Playfair Display"/>
                <a:sym typeface="Playfair Display"/>
              </a:rPr>
              <a:t>servicing the UAE -&gt; ship all over the world</a:t>
            </a:r>
          </a:p>
          <a:p>
            <a:pPr marL="457200" marR="0" lvl="0" indent="-228600" algn="l" rtl="0">
              <a:lnSpc>
                <a:spcPct val="115000"/>
              </a:lnSpc>
              <a:spcBef>
                <a:spcPts val="0"/>
              </a:spcBef>
              <a:spcAft>
                <a:spcPts val="1600"/>
              </a:spcAft>
              <a:buClr>
                <a:srgbClr val="CCCCCC"/>
              </a:buClr>
              <a:buFont typeface="Playfair Display"/>
              <a:buChar char="-"/>
            </a:pPr>
            <a:r>
              <a:rPr lang="nl">
                <a:solidFill>
                  <a:srgbClr val="CCCCCC"/>
                </a:solidFill>
                <a:latin typeface="Playfair Display"/>
                <a:ea typeface="Playfair Display"/>
                <a:cs typeface="Playfair Display"/>
                <a:sym typeface="Playfair Display"/>
              </a:rPr>
              <a:t>offers fashionable, stylish yet highly comfortable products for little kids</a:t>
            </a:r>
          </a:p>
        </p:txBody>
      </p:sp>
      <p:pic>
        <p:nvPicPr>
          <p:cNvPr id="106" name="Shape 106"/>
          <p:cNvPicPr preferRelativeResize="0"/>
          <p:nvPr/>
        </p:nvPicPr>
        <p:blipFill>
          <a:blip r:embed="rId3">
            <a:alphaModFix/>
          </a:blip>
          <a:stretch>
            <a:fillRect/>
          </a:stretch>
        </p:blipFill>
        <p:spPr>
          <a:xfrm>
            <a:off x="3620899" y="88074"/>
            <a:ext cx="3592225" cy="987649"/>
          </a:xfrm>
          <a:prstGeom prst="rect">
            <a:avLst/>
          </a:prstGeom>
          <a:noFill/>
          <a:ln>
            <a:noFill/>
          </a:ln>
        </p:spPr>
      </p:pic>
      <p:pic>
        <p:nvPicPr>
          <p:cNvPr id="107" name="Shape 107"/>
          <p:cNvPicPr preferRelativeResize="0"/>
          <p:nvPr/>
        </p:nvPicPr>
        <p:blipFill>
          <a:blip r:embed="rId4">
            <a:alphaModFix/>
          </a:blip>
          <a:stretch>
            <a:fillRect/>
          </a:stretch>
        </p:blipFill>
        <p:spPr>
          <a:xfrm>
            <a:off x="4874711" y="1152474"/>
            <a:ext cx="4066562" cy="3416400"/>
          </a:xfrm>
          <a:prstGeom prst="rect">
            <a:avLst/>
          </a:prstGeom>
          <a:noFill/>
          <a:ln>
            <a:noFill/>
          </a:ln>
        </p:spPr>
      </p:pic>
    </p:spTree>
    <p:extLst>
      <p:ext uri="{BB962C8B-B14F-4D97-AF65-F5344CB8AC3E}">
        <p14:creationId xmlns:p14="http://schemas.microsoft.com/office/powerpoint/2010/main" val="100620842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rtl="0">
              <a:spcBef>
                <a:spcPts val="0"/>
              </a:spcBef>
              <a:buNone/>
            </a:pPr>
            <a:r>
              <a:rPr lang="nl">
                <a:solidFill>
                  <a:srgbClr val="FFFFFF"/>
                </a:solidFill>
                <a:latin typeface="Playfair Display"/>
                <a:ea typeface="Playfair Display"/>
                <a:cs typeface="Playfair Display"/>
                <a:sym typeface="Playfair Display"/>
              </a:rPr>
              <a:t>Want IT buy IT</a:t>
            </a:r>
          </a:p>
        </p:txBody>
      </p:sp>
      <p:sp>
        <p:nvSpPr>
          <p:cNvPr id="113" name="Shape 113"/>
          <p:cNvSpPr txBox="1">
            <a:spLocks noGrp="1"/>
          </p:cNvSpPr>
          <p:nvPr>
            <p:ph type="body" idx="1"/>
          </p:nvPr>
        </p:nvSpPr>
        <p:spPr>
          <a:xfrm>
            <a:off x="311700" y="1152475"/>
            <a:ext cx="4193700" cy="3416400"/>
          </a:xfrm>
          <a:prstGeom prst="rect">
            <a:avLst/>
          </a:prstGeom>
        </p:spPr>
        <p:txBody>
          <a:bodyPr wrap="square" lIns="91425" tIns="91425" rIns="91425" bIns="91425" anchor="t" anchorCtr="0">
            <a:noAutofit/>
          </a:bodyPr>
          <a:lstStyle/>
          <a:p>
            <a:pPr marL="457200" marR="0" lvl="0" indent="-228600" algn="l" rtl="0">
              <a:lnSpc>
                <a:spcPct val="115000"/>
              </a:lnSpc>
              <a:spcBef>
                <a:spcPts val="0"/>
              </a:spcBef>
              <a:spcAft>
                <a:spcPts val="1600"/>
              </a:spcAft>
              <a:buClr>
                <a:srgbClr val="CCCCCC"/>
              </a:buClr>
              <a:buFont typeface="Playfair Display"/>
              <a:buChar char="-"/>
            </a:pPr>
            <a:r>
              <a:rPr lang="nl">
                <a:solidFill>
                  <a:srgbClr val="CCCCCC"/>
                </a:solidFill>
                <a:latin typeface="Playfair Display"/>
                <a:ea typeface="Playfair Display"/>
                <a:cs typeface="Playfair Display"/>
                <a:sym typeface="Playfair Display"/>
              </a:rPr>
              <a:t>online portal for all IT equipment</a:t>
            </a:r>
          </a:p>
          <a:p>
            <a:pPr marL="457200" marR="0" lvl="0" indent="-228600" algn="l" rtl="0">
              <a:lnSpc>
                <a:spcPct val="115000"/>
              </a:lnSpc>
              <a:spcBef>
                <a:spcPts val="0"/>
              </a:spcBef>
              <a:spcAft>
                <a:spcPts val="1600"/>
              </a:spcAft>
              <a:buClr>
                <a:srgbClr val="CCCCCC"/>
              </a:buClr>
              <a:buFont typeface="Playfair Display"/>
              <a:buChar char="-"/>
            </a:pPr>
            <a:r>
              <a:rPr lang="nl">
                <a:solidFill>
                  <a:srgbClr val="CCCCCC"/>
                </a:solidFill>
                <a:latin typeface="Playfair Display"/>
                <a:ea typeface="Playfair Display"/>
                <a:cs typeface="Playfair Display"/>
                <a:sym typeface="Playfair Display"/>
              </a:rPr>
              <a:t>a leader in the IT industry for the last 6 years </a:t>
            </a:r>
          </a:p>
          <a:p>
            <a:pPr marL="457200" marR="0" lvl="0" indent="-228600" algn="l" rtl="0">
              <a:lnSpc>
                <a:spcPct val="115000"/>
              </a:lnSpc>
              <a:spcBef>
                <a:spcPts val="0"/>
              </a:spcBef>
              <a:spcAft>
                <a:spcPts val="1600"/>
              </a:spcAft>
              <a:buClr>
                <a:srgbClr val="CCCCCC"/>
              </a:buClr>
              <a:buFont typeface="Playfair Display"/>
              <a:buChar char="-"/>
            </a:pPr>
            <a:r>
              <a:rPr lang="nl">
                <a:solidFill>
                  <a:srgbClr val="CCCCCC"/>
                </a:solidFill>
                <a:latin typeface="Playfair Display"/>
                <a:ea typeface="Playfair Display"/>
                <a:cs typeface="Playfair Display"/>
                <a:sym typeface="Playfair Display"/>
              </a:rPr>
              <a:t>sells the newest technology </a:t>
            </a:r>
          </a:p>
        </p:txBody>
      </p:sp>
      <p:pic>
        <p:nvPicPr>
          <p:cNvPr id="114" name="Shape 114"/>
          <p:cNvPicPr preferRelativeResize="0"/>
          <p:nvPr/>
        </p:nvPicPr>
        <p:blipFill>
          <a:blip r:embed="rId3">
            <a:alphaModFix/>
          </a:blip>
          <a:stretch>
            <a:fillRect/>
          </a:stretch>
        </p:blipFill>
        <p:spPr>
          <a:xfrm>
            <a:off x="3614562" y="141425"/>
            <a:ext cx="2733675" cy="876300"/>
          </a:xfrm>
          <a:prstGeom prst="rect">
            <a:avLst/>
          </a:prstGeom>
          <a:noFill/>
          <a:ln>
            <a:noFill/>
          </a:ln>
        </p:spPr>
      </p:pic>
      <p:pic>
        <p:nvPicPr>
          <p:cNvPr id="115" name="Shape 115"/>
          <p:cNvPicPr preferRelativeResize="0"/>
          <p:nvPr/>
        </p:nvPicPr>
        <p:blipFill>
          <a:blip r:embed="rId4">
            <a:alphaModFix/>
          </a:blip>
          <a:stretch>
            <a:fillRect/>
          </a:stretch>
        </p:blipFill>
        <p:spPr>
          <a:xfrm>
            <a:off x="4505400" y="1304875"/>
            <a:ext cx="4486201" cy="3335374"/>
          </a:xfrm>
          <a:prstGeom prst="rect">
            <a:avLst/>
          </a:prstGeom>
          <a:noFill/>
          <a:ln>
            <a:noFill/>
          </a:ln>
        </p:spPr>
      </p:pic>
    </p:spTree>
    <p:extLst>
      <p:ext uri="{BB962C8B-B14F-4D97-AF65-F5344CB8AC3E}">
        <p14:creationId xmlns:p14="http://schemas.microsoft.com/office/powerpoint/2010/main" val="2348656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rtl="0">
              <a:spcBef>
                <a:spcPts val="0"/>
              </a:spcBef>
              <a:buNone/>
            </a:pPr>
            <a:r>
              <a:rPr lang="nl">
                <a:solidFill>
                  <a:srgbClr val="FFFFFF"/>
                </a:solidFill>
                <a:latin typeface="Playfair Display"/>
                <a:ea typeface="Playfair Display"/>
                <a:cs typeface="Playfair Display"/>
                <a:sym typeface="Playfair Display"/>
              </a:rPr>
              <a:t>Carrefouruae.com</a:t>
            </a:r>
          </a:p>
        </p:txBody>
      </p:sp>
      <p:sp>
        <p:nvSpPr>
          <p:cNvPr id="121" name="Shape 121"/>
          <p:cNvSpPr txBox="1">
            <a:spLocks noGrp="1"/>
          </p:cNvSpPr>
          <p:nvPr>
            <p:ph type="body" idx="1"/>
          </p:nvPr>
        </p:nvSpPr>
        <p:spPr>
          <a:xfrm>
            <a:off x="311700" y="1152475"/>
            <a:ext cx="4645200" cy="3416400"/>
          </a:xfrm>
          <a:prstGeom prst="rect">
            <a:avLst/>
          </a:prstGeom>
        </p:spPr>
        <p:txBody>
          <a:bodyPr wrap="square" lIns="91425" tIns="91425" rIns="91425" bIns="91425" anchor="t" anchorCtr="0">
            <a:noAutofit/>
          </a:bodyPr>
          <a:lstStyle/>
          <a:p>
            <a:pPr marL="457200" marR="0" lvl="0" indent="-228600" algn="l" rtl="0">
              <a:lnSpc>
                <a:spcPct val="115000"/>
              </a:lnSpc>
              <a:spcBef>
                <a:spcPts val="0"/>
              </a:spcBef>
              <a:spcAft>
                <a:spcPts val="1600"/>
              </a:spcAft>
              <a:buClr>
                <a:srgbClr val="CCCCCC"/>
              </a:buClr>
              <a:buFont typeface="Playfair Display"/>
              <a:buChar char="-"/>
            </a:pPr>
            <a:r>
              <a:rPr lang="nl">
                <a:solidFill>
                  <a:srgbClr val="CCCCCC"/>
                </a:solidFill>
                <a:latin typeface="Playfair Display"/>
                <a:ea typeface="Playfair Display"/>
                <a:cs typeface="Playfair Display"/>
                <a:sym typeface="Playfair Display"/>
              </a:rPr>
              <a:t>one of the largest hypermarket and supermarket chains in the world</a:t>
            </a:r>
          </a:p>
          <a:p>
            <a:pPr marL="457200" marR="0" lvl="0" indent="-228600" algn="l" rtl="0">
              <a:lnSpc>
                <a:spcPct val="115000"/>
              </a:lnSpc>
              <a:spcBef>
                <a:spcPts val="0"/>
              </a:spcBef>
              <a:spcAft>
                <a:spcPts val="1600"/>
              </a:spcAft>
              <a:buClr>
                <a:srgbClr val="CCCCCC"/>
              </a:buClr>
              <a:buFont typeface="Playfair Display"/>
              <a:buChar char="-"/>
            </a:pPr>
            <a:r>
              <a:rPr lang="nl">
                <a:solidFill>
                  <a:srgbClr val="CCCCCC"/>
                </a:solidFill>
                <a:latin typeface="Playfair Display"/>
                <a:ea typeface="Playfair Display"/>
                <a:cs typeface="Playfair Display"/>
                <a:sym typeface="Playfair Display"/>
              </a:rPr>
              <a:t>created in 1995 by Majid Al Futtaim</a:t>
            </a:r>
          </a:p>
          <a:p>
            <a:pPr marL="457200" marR="0" lvl="0" indent="-228600" algn="l" rtl="0">
              <a:lnSpc>
                <a:spcPct val="115000"/>
              </a:lnSpc>
              <a:spcBef>
                <a:spcPts val="0"/>
              </a:spcBef>
              <a:spcAft>
                <a:spcPts val="1600"/>
              </a:spcAft>
              <a:buClr>
                <a:srgbClr val="CCCCCC"/>
              </a:buClr>
              <a:buFont typeface="Playfair Display"/>
              <a:buChar char="-"/>
            </a:pPr>
            <a:r>
              <a:rPr lang="nl">
                <a:solidFill>
                  <a:srgbClr val="CCCCCC"/>
                </a:solidFill>
                <a:latin typeface="Playfair Display"/>
                <a:ea typeface="Playfair Display"/>
                <a:cs typeface="Playfair Display"/>
                <a:sym typeface="Playfair Display"/>
              </a:rPr>
              <a:t>serving 200 000 customers a day</a:t>
            </a:r>
          </a:p>
        </p:txBody>
      </p:sp>
      <p:pic>
        <p:nvPicPr>
          <p:cNvPr id="122" name="Shape 122"/>
          <p:cNvPicPr preferRelativeResize="0"/>
          <p:nvPr/>
        </p:nvPicPr>
        <p:blipFill>
          <a:blip r:embed="rId3">
            <a:alphaModFix/>
          </a:blip>
          <a:stretch>
            <a:fillRect/>
          </a:stretch>
        </p:blipFill>
        <p:spPr>
          <a:xfrm>
            <a:off x="4851475" y="140825"/>
            <a:ext cx="2971800" cy="1181100"/>
          </a:xfrm>
          <a:prstGeom prst="rect">
            <a:avLst/>
          </a:prstGeom>
          <a:noFill/>
          <a:ln>
            <a:noFill/>
          </a:ln>
        </p:spPr>
      </p:pic>
      <p:pic>
        <p:nvPicPr>
          <p:cNvPr id="123" name="Shape 123"/>
          <p:cNvPicPr preferRelativeResize="0"/>
          <p:nvPr/>
        </p:nvPicPr>
        <p:blipFill>
          <a:blip r:embed="rId4">
            <a:alphaModFix/>
          </a:blip>
          <a:stretch>
            <a:fillRect/>
          </a:stretch>
        </p:blipFill>
        <p:spPr>
          <a:xfrm>
            <a:off x="4675900" y="1321925"/>
            <a:ext cx="4315698" cy="3416399"/>
          </a:xfrm>
          <a:prstGeom prst="rect">
            <a:avLst/>
          </a:prstGeom>
          <a:noFill/>
          <a:ln>
            <a:noFill/>
          </a:ln>
        </p:spPr>
      </p:pic>
    </p:spTree>
    <p:extLst>
      <p:ext uri="{BB962C8B-B14F-4D97-AF65-F5344CB8AC3E}">
        <p14:creationId xmlns:p14="http://schemas.microsoft.com/office/powerpoint/2010/main" val="7330564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rtl="0">
              <a:spcBef>
                <a:spcPts val="0"/>
              </a:spcBef>
              <a:buNone/>
            </a:pPr>
            <a:r>
              <a:rPr lang="nl">
                <a:solidFill>
                  <a:srgbClr val="FFFFFF"/>
                </a:solidFill>
                <a:latin typeface="Playfair Display"/>
                <a:ea typeface="Playfair Display"/>
                <a:cs typeface="Playfair Display"/>
                <a:sym typeface="Playfair Display"/>
              </a:rPr>
              <a:t>Axiom Telecom</a:t>
            </a:r>
          </a:p>
        </p:txBody>
      </p:sp>
      <p:sp>
        <p:nvSpPr>
          <p:cNvPr id="129" name="Shape 129"/>
          <p:cNvSpPr txBox="1">
            <a:spLocks noGrp="1"/>
          </p:cNvSpPr>
          <p:nvPr>
            <p:ph type="body" idx="1"/>
          </p:nvPr>
        </p:nvSpPr>
        <p:spPr>
          <a:xfrm>
            <a:off x="311700" y="1152475"/>
            <a:ext cx="5347500" cy="3867775"/>
          </a:xfrm>
          <a:prstGeom prst="rect">
            <a:avLst/>
          </a:prstGeom>
        </p:spPr>
        <p:txBody>
          <a:bodyPr wrap="square" lIns="91425" tIns="91425" rIns="91425" bIns="91425" anchor="t" anchorCtr="0">
            <a:noAutofit/>
          </a:bodyPr>
          <a:lstStyle/>
          <a:p>
            <a:pPr marL="457200" marR="0" lvl="0" indent="-228600" algn="l" rtl="0">
              <a:lnSpc>
                <a:spcPct val="115000"/>
              </a:lnSpc>
              <a:spcBef>
                <a:spcPts val="0"/>
              </a:spcBef>
              <a:spcAft>
                <a:spcPts val="1600"/>
              </a:spcAft>
              <a:buClr>
                <a:srgbClr val="CCCCCC"/>
              </a:buClr>
              <a:buFont typeface="Playfair Display"/>
              <a:buChar char="-"/>
            </a:pPr>
            <a:r>
              <a:rPr lang="nl" sz="1600" dirty="0">
                <a:solidFill>
                  <a:srgbClr val="CCCCCC"/>
                </a:solidFill>
                <a:latin typeface="Playfair Display"/>
                <a:ea typeface="Playfair Display"/>
                <a:cs typeface="Playfair Display"/>
                <a:sym typeface="Playfair Display"/>
              </a:rPr>
              <a:t>Started in 1997 with 4 </a:t>
            </a:r>
            <a:r>
              <a:rPr lang="nl" sz="1600" dirty="0" smtClean="0">
                <a:solidFill>
                  <a:srgbClr val="CCCCCC"/>
                </a:solidFill>
                <a:latin typeface="Playfair Display"/>
                <a:ea typeface="Playfair Display"/>
                <a:cs typeface="Playfair Display"/>
                <a:sym typeface="Playfair Display"/>
              </a:rPr>
              <a:t>employees</a:t>
            </a:r>
            <a:endParaRPr lang="nl" sz="1600" dirty="0">
              <a:solidFill>
                <a:srgbClr val="CCCCCC"/>
              </a:solidFill>
              <a:latin typeface="Playfair Display"/>
              <a:ea typeface="Playfair Display"/>
              <a:cs typeface="Playfair Display"/>
              <a:sym typeface="Playfair Display"/>
            </a:endParaRPr>
          </a:p>
          <a:p>
            <a:pPr marL="457200" marR="0" lvl="0" indent="-228600" algn="l" rtl="0">
              <a:lnSpc>
                <a:spcPct val="115000"/>
              </a:lnSpc>
              <a:spcBef>
                <a:spcPts val="0"/>
              </a:spcBef>
              <a:spcAft>
                <a:spcPts val="1600"/>
              </a:spcAft>
              <a:buClr>
                <a:srgbClr val="CCCCCC"/>
              </a:buClr>
              <a:buFont typeface="Playfair Display"/>
              <a:buChar char="-"/>
            </a:pPr>
            <a:r>
              <a:rPr lang="nl" sz="1600" dirty="0">
                <a:solidFill>
                  <a:srgbClr val="CCCCCC"/>
                </a:solidFill>
                <a:latin typeface="Playfair Display"/>
                <a:ea typeface="Playfair Display"/>
                <a:cs typeface="Playfair Display"/>
                <a:sym typeface="Playfair Display"/>
              </a:rPr>
              <a:t>Major distributor of mobile devices with the largest market </a:t>
            </a:r>
            <a:r>
              <a:rPr lang="nl" sz="1600" dirty="0" smtClean="0">
                <a:solidFill>
                  <a:srgbClr val="CCCCCC"/>
                </a:solidFill>
                <a:latin typeface="Playfair Display"/>
                <a:ea typeface="Playfair Display"/>
                <a:cs typeface="Playfair Display"/>
                <a:sym typeface="Playfair Display"/>
              </a:rPr>
              <a:t>share</a:t>
            </a:r>
            <a:endParaRPr lang="nl" sz="1600" dirty="0">
              <a:solidFill>
                <a:srgbClr val="CCCCCC"/>
              </a:solidFill>
              <a:latin typeface="Playfair Display"/>
              <a:ea typeface="Playfair Display"/>
              <a:cs typeface="Playfair Display"/>
              <a:sym typeface="Playfair Display"/>
            </a:endParaRPr>
          </a:p>
          <a:p>
            <a:pPr marL="457200" marR="0" lvl="0" indent="-228600" algn="l" rtl="0">
              <a:lnSpc>
                <a:spcPct val="115000"/>
              </a:lnSpc>
              <a:spcBef>
                <a:spcPts val="0"/>
              </a:spcBef>
              <a:spcAft>
                <a:spcPts val="1600"/>
              </a:spcAft>
              <a:buClr>
                <a:srgbClr val="CCCCCC"/>
              </a:buClr>
              <a:buFont typeface="Playfair Display"/>
              <a:buChar char="-"/>
            </a:pPr>
            <a:r>
              <a:rPr lang="nl" sz="1600" dirty="0">
                <a:solidFill>
                  <a:srgbClr val="CCCCCC"/>
                </a:solidFill>
                <a:latin typeface="Playfair Display"/>
                <a:ea typeface="Playfair Display"/>
                <a:cs typeface="Playfair Display"/>
                <a:sym typeface="Playfair Display"/>
              </a:rPr>
              <a:t>Gulf region (GCC) in </a:t>
            </a:r>
            <a:r>
              <a:rPr lang="nl" sz="1600" dirty="0" smtClean="0">
                <a:solidFill>
                  <a:srgbClr val="CCCCCC"/>
                </a:solidFill>
                <a:latin typeface="Playfair Display"/>
                <a:ea typeface="Playfair Display"/>
                <a:cs typeface="Playfair Display"/>
                <a:sym typeface="Playfair Display"/>
              </a:rPr>
              <a:t>2003</a:t>
            </a:r>
            <a:endParaRPr lang="nl" sz="1600" dirty="0">
              <a:solidFill>
                <a:srgbClr val="CCCCCC"/>
              </a:solidFill>
              <a:latin typeface="Playfair Display"/>
              <a:ea typeface="Playfair Display"/>
              <a:cs typeface="Playfair Display"/>
              <a:sym typeface="Playfair Display"/>
            </a:endParaRPr>
          </a:p>
          <a:p>
            <a:pPr marL="457200" marR="0" lvl="0" indent="-228600" algn="l" rtl="0">
              <a:lnSpc>
                <a:spcPct val="115000"/>
              </a:lnSpc>
              <a:spcBef>
                <a:spcPts val="0"/>
              </a:spcBef>
              <a:spcAft>
                <a:spcPts val="1600"/>
              </a:spcAft>
              <a:buClr>
                <a:srgbClr val="CCCCCC"/>
              </a:buClr>
              <a:buFont typeface="Playfair Display"/>
              <a:buChar char="-"/>
            </a:pPr>
            <a:r>
              <a:rPr lang="nl" sz="1600" dirty="0">
                <a:solidFill>
                  <a:srgbClr val="CCCCCC"/>
                </a:solidFill>
                <a:latin typeface="Playfair Display"/>
                <a:ea typeface="Playfair Display"/>
                <a:cs typeface="Playfair Display"/>
                <a:sym typeface="Playfair Display"/>
              </a:rPr>
              <a:t>Axiom Sales &amp; Numbers</a:t>
            </a:r>
          </a:p>
          <a:p>
            <a:pPr marL="914400" marR="0" lvl="1" indent="-228600" algn="l" rtl="0">
              <a:lnSpc>
                <a:spcPct val="115000"/>
              </a:lnSpc>
              <a:spcBef>
                <a:spcPts val="0"/>
              </a:spcBef>
              <a:spcAft>
                <a:spcPts val="1600"/>
              </a:spcAft>
              <a:buClr>
                <a:srgbClr val="CCCCCC"/>
              </a:buClr>
              <a:buFont typeface="Playfair Display"/>
              <a:buChar char="-"/>
            </a:pPr>
            <a:r>
              <a:rPr lang="nl" sz="1200" dirty="0">
                <a:solidFill>
                  <a:srgbClr val="CCCCCC"/>
                </a:solidFill>
                <a:latin typeface="Playfair Display"/>
                <a:ea typeface="Playfair Display"/>
                <a:cs typeface="Playfair Display"/>
                <a:sym typeface="Playfair Display"/>
              </a:rPr>
              <a:t>2012: 2 billion USD</a:t>
            </a:r>
          </a:p>
          <a:p>
            <a:pPr marL="914400" marR="0" lvl="1" indent="-228600" algn="l" rtl="0">
              <a:lnSpc>
                <a:spcPct val="115000"/>
              </a:lnSpc>
              <a:spcBef>
                <a:spcPts val="0"/>
              </a:spcBef>
              <a:spcAft>
                <a:spcPts val="1600"/>
              </a:spcAft>
              <a:buClr>
                <a:srgbClr val="CCCCCC"/>
              </a:buClr>
              <a:buFont typeface="Playfair Display"/>
              <a:buChar char="-"/>
            </a:pPr>
            <a:r>
              <a:rPr lang="nl" sz="1200" dirty="0">
                <a:solidFill>
                  <a:srgbClr val="CCCCCC"/>
                </a:solidFill>
                <a:latin typeface="Playfair Display"/>
                <a:ea typeface="Playfair Display"/>
                <a:cs typeface="Playfair Display"/>
                <a:sym typeface="Playfair Display"/>
              </a:rPr>
              <a:t>71% of the UAE mobile market </a:t>
            </a:r>
            <a:r>
              <a:rPr lang="nl" sz="900" dirty="0">
                <a:solidFill>
                  <a:srgbClr val="CCCCCC"/>
                </a:solidFill>
                <a:latin typeface="Playfair Display"/>
                <a:ea typeface="Playfair Display"/>
                <a:cs typeface="Playfair Display"/>
                <a:sym typeface="Playfair Display"/>
              </a:rPr>
              <a:t>(</a:t>
            </a:r>
            <a:r>
              <a:rPr lang="nl" sz="900" u="sng" dirty="0">
                <a:solidFill>
                  <a:srgbClr val="CCCCCC"/>
                </a:solidFill>
                <a:latin typeface="Playfair Display"/>
                <a:ea typeface="Playfair Display"/>
                <a:cs typeface="Playfair Display"/>
                <a:sym typeface="Playfair Display"/>
                <a:hlinkClick r:id="rId3"/>
              </a:rPr>
              <a:t>http://www.channelemea.com/spip.php?article7167</a:t>
            </a:r>
            <a:r>
              <a:rPr lang="nl" sz="900" dirty="0">
                <a:solidFill>
                  <a:srgbClr val="CCCCCC"/>
                </a:solidFill>
                <a:latin typeface="Playfair Display"/>
                <a:ea typeface="Playfair Display"/>
                <a:cs typeface="Playfair Display"/>
                <a:sym typeface="Playfair Display"/>
              </a:rPr>
              <a:t> )</a:t>
            </a:r>
            <a:br>
              <a:rPr lang="nl" sz="900" dirty="0">
                <a:solidFill>
                  <a:srgbClr val="CCCCCC"/>
                </a:solidFill>
                <a:latin typeface="Playfair Display"/>
                <a:ea typeface="Playfair Display"/>
                <a:cs typeface="Playfair Display"/>
                <a:sym typeface="Playfair Display"/>
              </a:rPr>
            </a:br>
            <a:endParaRPr lang="nl" sz="900" dirty="0">
              <a:solidFill>
                <a:srgbClr val="CCCCCC"/>
              </a:solidFill>
              <a:latin typeface="Playfair Display"/>
              <a:ea typeface="Playfair Display"/>
              <a:cs typeface="Playfair Display"/>
              <a:sym typeface="Playfair Display"/>
            </a:endParaRPr>
          </a:p>
          <a:p>
            <a:pPr marL="457200" marR="0" lvl="0" indent="-342900" algn="l" rtl="0">
              <a:lnSpc>
                <a:spcPct val="115000"/>
              </a:lnSpc>
              <a:spcBef>
                <a:spcPts val="0"/>
              </a:spcBef>
              <a:spcAft>
                <a:spcPts val="1600"/>
              </a:spcAft>
              <a:buClr>
                <a:srgbClr val="CCCCCC"/>
              </a:buClr>
              <a:buSzPct val="100000"/>
              <a:buFont typeface="Playfair Display"/>
              <a:buChar char="-"/>
            </a:pPr>
            <a:r>
              <a:rPr lang="nl" sz="1600" dirty="0">
                <a:solidFill>
                  <a:srgbClr val="CCCCCC"/>
                </a:solidFill>
                <a:latin typeface="Playfair Display"/>
                <a:ea typeface="Playfair Display"/>
                <a:cs typeface="Playfair Display"/>
                <a:sym typeface="Playfair Display"/>
              </a:rPr>
              <a:t>Lots of news is related to mobile technology</a:t>
            </a:r>
          </a:p>
        </p:txBody>
      </p:sp>
      <p:pic>
        <p:nvPicPr>
          <p:cNvPr id="130" name="Shape 130"/>
          <p:cNvPicPr preferRelativeResize="0"/>
          <p:nvPr/>
        </p:nvPicPr>
        <p:blipFill>
          <a:blip r:embed="rId4">
            <a:alphaModFix/>
          </a:blip>
          <a:stretch>
            <a:fillRect/>
          </a:stretch>
        </p:blipFill>
        <p:spPr>
          <a:xfrm>
            <a:off x="6010275" y="3562925"/>
            <a:ext cx="3133725" cy="1457325"/>
          </a:xfrm>
          <a:prstGeom prst="rect">
            <a:avLst/>
          </a:prstGeom>
          <a:noFill/>
          <a:ln>
            <a:noFill/>
          </a:ln>
        </p:spPr>
      </p:pic>
      <p:pic>
        <p:nvPicPr>
          <p:cNvPr id="131" name="Shape 131"/>
          <p:cNvPicPr preferRelativeResize="0"/>
          <p:nvPr/>
        </p:nvPicPr>
        <p:blipFill>
          <a:blip r:embed="rId5">
            <a:alphaModFix/>
          </a:blip>
          <a:stretch>
            <a:fillRect/>
          </a:stretch>
        </p:blipFill>
        <p:spPr>
          <a:xfrm>
            <a:off x="6010274" y="445025"/>
            <a:ext cx="3133724" cy="2868411"/>
          </a:xfrm>
          <a:prstGeom prst="rect">
            <a:avLst/>
          </a:prstGeom>
          <a:noFill/>
          <a:ln>
            <a:noFill/>
          </a:ln>
        </p:spPr>
      </p:pic>
    </p:spTree>
    <p:extLst>
      <p:ext uri="{BB962C8B-B14F-4D97-AF65-F5344CB8AC3E}">
        <p14:creationId xmlns:p14="http://schemas.microsoft.com/office/powerpoint/2010/main" val="29771119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Shape 136"/>
          <p:cNvPicPr preferRelativeResize="0"/>
          <p:nvPr/>
        </p:nvPicPr>
        <p:blipFill>
          <a:blip r:embed="rId3">
            <a:alphaModFix/>
          </a:blip>
          <a:stretch>
            <a:fillRect/>
          </a:stretch>
        </p:blipFill>
        <p:spPr>
          <a:xfrm>
            <a:off x="313662" y="189900"/>
            <a:ext cx="4639474" cy="2639299"/>
          </a:xfrm>
          <a:prstGeom prst="rect">
            <a:avLst/>
          </a:prstGeom>
          <a:noFill/>
          <a:ln>
            <a:noFill/>
          </a:ln>
        </p:spPr>
      </p:pic>
      <p:pic>
        <p:nvPicPr>
          <p:cNvPr id="137" name="Shape 137"/>
          <p:cNvPicPr preferRelativeResize="0"/>
          <p:nvPr/>
        </p:nvPicPr>
        <p:blipFill>
          <a:blip r:embed="rId4">
            <a:alphaModFix/>
          </a:blip>
          <a:stretch>
            <a:fillRect/>
          </a:stretch>
        </p:blipFill>
        <p:spPr>
          <a:xfrm>
            <a:off x="5572993" y="0"/>
            <a:ext cx="3571005" cy="5143499"/>
          </a:xfrm>
          <a:prstGeom prst="rect">
            <a:avLst/>
          </a:prstGeom>
          <a:noFill/>
          <a:ln>
            <a:noFill/>
          </a:ln>
        </p:spPr>
      </p:pic>
      <p:sp>
        <p:nvSpPr>
          <p:cNvPr id="138" name="Shape 138"/>
          <p:cNvSpPr txBox="1"/>
          <p:nvPr/>
        </p:nvSpPr>
        <p:spPr>
          <a:xfrm>
            <a:off x="391375" y="3069075"/>
            <a:ext cx="4639500" cy="1722000"/>
          </a:xfrm>
          <a:prstGeom prst="rect">
            <a:avLst/>
          </a:prstGeom>
          <a:noFill/>
          <a:ln>
            <a:noFill/>
          </a:ln>
        </p:spPr>
        <p:txBody>
          <a:bodyPr wrap="square" lIns="91425" tIns="91425" rIns="91425" bIns="91425" anchor="t" anchorCtr="0">
            <a:noAutofit/>
          </a:bodyPr>
          <a:lstStyle/>
          <a:p>
            <a:pPr lvl="0">
              <a:spcBef>
                <a:spcPts val="0"/>
              </a:spcBef>
              <a:buNone/>
            </a:pPr>
            <a:r>
              <a:rPr lang="nl" dirty="0">
                <a:solidFill>
                  <a:srgbClr val="CCCCCC"/>
                </a:solidFill>
              </a:rPr>
              <a:t>Fast growing company &amp; Customer focused.</a:t>
            </a:r>
          </a:p>
          <a:p>
            <a:pPr lvl="0">
              <a:spcBef>
                <a:spcPts val="0"/>
              </a:spcBef>
              <a:buNone/>
            </a:pPr>
            <a:endParaRPr dirty="0">
              <a:solidFill>
                <a:srgbClr val="CCCCCC"/>
              </a:solidFill>
            </a:endParaRPr>
          </a:p>
          <a:p>
            <a:pPr lvl="0">
              <a:spcBef>
                <a:spcPts val="0"/>
              </a:spcBef>
              <a:buNone/>
            </a:pPr>
            <a:r>
              <a:rPr lang="nl" dirty="0">
                <a:solidFill>
                  <a:srgbClr val="CCCCCC"/>
                </a:solidFill>
              </a:rPr>
              <a:t>(Sources:</a:t>
            </a:r>
          </a:p>
          <a:p>
            <a:pPr lvl="0">
              <a:spcBef>
                <a:spcPts val="0"/>
              </a:spcBef>
              <a:buNone/>
            </a:pPr>
            <a:r>
              <a:rPr lang="nl" sz="800" dirty="0">
                <a:solidFill>
                  <a:srgbClr val="CCCCCC"/>
                </a:solidFill>
              </a:rPr>
              <a:t>Nicholson, Chris V. (December 7, 2010). "Axiom Telecom Cancels I.P.O. - NYTimes.com". Dealbook.nytimes.com. Retrieved March 4, 2012.</a:t>
            </a:r>
          </a:p>
          <a:p>
            <a:pPr lvl="0">
              <a:spcBef>
                <a:spcPts val="0"/>
              </a:spcBef>
              <a:buNone/>
            </a:pPr>
            <a:r>
              <a:rPr lang="nl" sz="800" dirty="0">
                <a:solidFill>
                  <a:srgbClr val="CCCCCC"/>
                </a:solidFill>
              </a:rPr>
              <a:t>a b Kerr, Simeon (September 22, 2010). "Axiom Telecom plans Dubai IPO". FT.com. Retrieved March 4, 2012.</a:t>
            </a:r>
          </a:p>
          <a:p>
            <a:pPr lvl="0">
              <a:spcBef>
                <a:spcPts val="0"/>
              </a:spcBef>
              <a:buNone/>
            </a:pPr>
            <a:r>
              <a:rPr lang="nl" sz="800" dirty="0">
                <a:solidFill>
                  <a:srgbClr val="CCCCCC"/>
                </a:solidFill>
              </a:rPr>
              <a:t>Fitch, Asa (May 25, 2010). "Full: Axiom Telecom IPO to halve debts of Dh1bn - The National". Thenational.ae. Retrieved March 4, 2012.</a:t>
            </a:r>
          </a:p>
          <a:p>
            <a:pPr lvl="0">
              <a:spcBef>
                <a:spcPts val="0"/>
              </a:spcBef>
              <a:buNone/>
            </a:pPr>
            <a:r>
              <a:rPr lang="nl" sz="800" dirty="0">
                <a:solidFill>
                  <a:srgbClr val="CCCCCC"/>
                </a:solidFill>
              </a:rPr>
              <a:t>"Dubai Holding sells stake in Axiom Telecom | Telecoms". AMEinfo.com. Archived from the original on August 30, 2011. Retrieved March 4, 2012.</a:t>
            </a:r>
          </a:p>
          <a:p>
            <a:pPr lvl="0">
              <a:spcBef>
                <a:spcPts val="0"/>
              </a:spcBef>
              <a:buNone/>
            </a:pPr>
            <a:endParaRPr dirty="0">
              <a:solidFill>
                <a:srgbClr val="CCCCCC"/>
              </a:solidFill>
            </a:endParaRPr>
          </a:p>
          <a:p>
            <a:pPr lvl="0">
              <a:spcBef>
                <a:spcPts val="0"/>
              </a:spcBef>
              <a:buNone/>
            </a:pPr>
            <a:endParaRPr dirty="0">
              <a:solidFill>
                <a:srgbClr val="CCCCCC"/>
              </a:solidFill>
            </a:endParaRPr>
          </a:p>
          <a:p>
            <a:pPr lvl="0">
              <a:spcBef>
                <a:spcPts val="0"/>
              </a:spcBef>
              <a:buNone/>
            </a:pPr>
            <a:r>
              <a:rPr lang="nl" dirty="0">
                <a:solidFill>
                  <a:srgbClr val="CCCCCC"/>
                </a:solidFill>
              </a:rPr>
              <a:t/>
            </a:r>
            <a:br>
              <a:rPr lang="nl" dirty="0">
                <a:solidFill>
                  <a:srgbClr val="CCCCCC"/>
                </a:solidFill>
              </a:rPr>
            </a:br>
            <a:r>
              <a:rPr lang="nl" dirty="0">
                <a:solidFill>
                  <a:srgbClr val="CCCCCC"/>
                </a:solidFill>
              </a:rPr>
              <a:t/>
            </a:r>
            <a:br>
              <a:rPr lang="nl" dirty="0">
                <a:solidFill>
                  <a:srgbClr val="CCCCCC"/>
                </a:solidFill>
              </a:rPr>
            </a:br>
            <a:endParaRPr lang="nl" dirty="0">
              <a:solidFill>
                <a:srgbClr val="CCCCCC"/>
              </a:solidFill>
            </a:endParaRPr>
          </a:p>
          <a:p>
            <a:pPr lvl="0">
              <a:spcBef>
                <a:spcPts val="0"/>
              </a:spcBef>
              <a:buNone/>
            </a:pPr>
            <a:endParaRPr dirty="0">
              <a:solidFill>
                <a:srgbClr val="CCCCCC"/>
              </a:solidFill>
            </a:endParaRPr>
          </a:p>
        </p:txBody>
      </p:sp>
    </p:spTree>
    <p:extLst>
      <p:ext uri="{BB962C8B-B14F-4D97-AF65-F5344CB8AC3E}">
        <p14:creationId xmlns:p14="http://schemas.microsoft.com/office/powerpoint/2010/main" val="17881737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rtl="0">
              <a:spcBef>
                <a:spcPts val="0"/>
              </a:spcBef>
              <a:buNone/>
            </a:pPr>
            <a:r>
              <a:rPr lang="en-US" dirty="0" err="1" smtClean="0">
                <a:solidFill>
                  <a:schemeClr val="tx1"/>
                </a:solidFill>
                <a:latin typeface="Playfair Display"/>
                <a:ea typeface="Playfair Display"/>
                <a:cs typeface="Playfair Display"/>
                <a:sym typeface="Playfair Display"/>
              </a:rPr>
              <a:t>LetsTango</a:t>
            </a:r>
            <a:endParaRPr dirty="0">
              <a:solidFill>
                <a:schemeClr val="tx1"/>
              </a:solidFill>
              <a:latin typeface="Playfair Display"/>
              <a:ea typeface="Playfair Display"/>
              <a:cs typeface="Playfair Display"/>
              <a:sym typeface="Playfair Display"/>
            </a:endParaRPr>
          </a:p>
        </p:txBody>
      </p:sp>
      <p:pic>
        <p:nvPicPr>
          <p:cNvPr id="2" name="Picture 1"/>
          <p:cNvPicPr>
            <a:picLocks noChangeAspect="1"/>
          </p:cNvPicPr>
          <p:nvPr/>
        </p:nvPicPr>
        <p:blipFill>
          <a:blip r:embed="rId3"/>
          <a:stretch>
            <a:fillRect/>
          </a:stretch>
        </p:blipFill>
        <p:spPr>
          <a:xfrm>
            <a:off x="1378500" y="3314098"/>
            <a:ext cx="3095625" cy="1447800"/>
          </a:xfrm>
          <a:prstGeom prst="rect">
            <a:avLst/>
          </a:prstGeom>
        </p:spPr>
      </p:pic>
      <p:pic>
        <p:nvPicPr>
          <p:cNvPr id="3" name="Picture 2"/>
          <p:cNvPicPr>
            <a:picLocks noChangeAspect="1"/>
          </p:cNvPicPr>
          <p:nvPr/>
        </p:nvPicPr>
        <p:blipFill>
          <a:blip r:embed="rId4"/>
          <a:stretch>
            <a:fillRect/>
          </a:stretch>
        </p:blipFill>
        <p:spPr>
          <a:xfrm>
            <a:off x="5060006" y="3057680"/>
            <a:ext cx="4013682" cy="1960637"/>
          </a:xfrm>
          <a:prstGeom prst="rect">
            <a:avLst/>
          </a:prstGeom>
        </p:spPr>
      </p:pic>
      <p:sp>
        <p:nvSpPr>
          <p:cNvPr id="4" name="TextBox 3"/>
          <p:cNvSpPr txBox="1"/>
          <p:nvPr/>
        </p:nvSpPr>
        <p:spPr>
          <a:xfrm>
            <a:off x="311700" y="1266359"/>
            <a:ext cx="4162425" cy="1969770"/>
          </a:xfrm>
          <a:prstGeom prst="rect">
            <a:avLst/>
          </a:prstGeom>
          <a:noFill/>
        </p:spPr>
        <p:txBody>
          <a:bodyPr wrap="square" rtlCol="0">
            <a:spAutoFit/>
          </a:bodyPr>
          <a:lstStyle/>
          <a:p>
            <a:pPr marL="285750" indent="-285750">
              <a:buFontTx/>
              <a:buChar char="-"/>
            </a:pPr>
            <a:r>
              <a:rPr lang="en-US" sz="1800" dirty="0" smtClean="0">
                <a:solidFill>
                  <a:schemeClr val="tx2">
                    <a:lumMod val="60000"/>
                    <a:lumOff val="40000"/>
                  </a:schemeClr>
                </a:solidFill>
              </a:rPr>
              <a:t>Company with a story</a:t>
            </a:r>
          </a:p>
          <a:p>
            <a:endParaRPr lang="en-US" sz="1800" dirty="0">
              <a:solidFill>
                <a:schemeClr val="tx2">
                  <a:lumMod val="60000"/>
                  <a:lumOff val="40000"/>
                </a:schemeClr>
              </a:solidFill>
            </a:endParaRPr>
          </a:p>
          <a:p>
            <a:pPr marL="285750" indent="-285750">
              <a:buFontTx/>
              <a:buChar char="-"/>
            </a:pPr>
            <a:r>
              <a:rPr lang="en-US" sz="1800" dirty="0" smtClean="0">
                <a:solidFill>
                  <a:schemeClr val="tx2">
                    <a:lumMod val="60000"/>
                    <a:lumOff val="40000"/>
                  </a:schemeClr>
                </a:solidFill>
              </a:rPr>
              <a:t>Considered the fastest growing online shopping store within UAE</a:t>
            </a:r>
          </a:p>
          <a:p>
            <a:pPr marL="285750" indent="-285750">
              <a:buFontTx/>
              <a:buChar char="-"/>
            </a:pPr>
            <a:endParaRPr lang="en-US" sz="1800" dirty="0">
              <a:solidFill>
                <a:schemeClr val="tx2">
                  <a:lumMod val="60000"/>
                  <a:lumOff val="40000"/>
                </a:schemeClr>
              </a:solidFill>
            </a:endParaRPr>
          </a:p>
          <a:p>
            <a:pPr marL="285750" indent="-285750">
              <a:buFontTx/>
              <a:buChar char="-"/>
            </a:pPr>
            <a:r>
              <a:rPr lang="en-US" sz="1800" dirty="0">
                <a:solidFill>
                  <a:schemeClr val="tx2">
                    <a:lumMod val="60000"/>
                    <a:lumOff val="40000"/>
                  </a:schemeClr>
                </a:solidFill>
              </a:rPr>
              <a:t>$1.104 Monthly ad. Revenue</a:t>
            </a:r>
            <a:endParaRPr lang="en-US" sz="1800" dirty="0" smtClean="0">
              <a:solidFill>
                <a:schemeClr val="tx2">
                  <a:lumMod val="60000"/>
                  <a:lumOff val="40000"/>
                </a:schemeClr>
              </a:solidFill>
            </a:endParaRPr>
          </a:p>
          <a:p>
            <a:pPr marL="285750" indent="-285750">
              <a:buFontTx/>
              <a:buChar char="-"/>
            </a:pPr>
            <a:endParaRPr lang="en-US" dirty="0">
              <a:solidFill>
                <a:schemeClr val="tx2">
                  <a:lumMod val="60000"/>
                  <a:lumOff val="40000"/>
                </a:schemeClr>
              </a:solidFill>
            </a:endParaRPr>
          </a:p>
        </p:txBody>
      </p:sp>
      <p:pic>
        <p:nvPicPr>
          <p:cNvPr id="5" name="Picture 4"/>
          <p:cNvPicPr>
            <a:picLocks noChangeAspect="1"/>
          </p:cNvPicPr>
          <p:nvPr/>
        </p:nvPicPr>
        <p:blipFill>
          <a:blip r:embed="rId5"/>
          <a:stretch>
            <a:fillRect/>
          </a:stretch>
        </p:blipFill>
        <p:spPr>
          <a:xfrm>
            <a:off x="5114356" y="227813"/>
            <a:ext cx="3959332" cy="2761454"/>
          </a:xfrm>
          <a:prstGeom prst="rect">
            <a:avLst/>
          </a:prstGeom>
        </p:spPr>
      </p:pic>
    </p:spTree>
    <p:extLst>
      <p:ext uri="{BB962C8B-B14F-4D97-AF65-F5344CB8AC3E}">
        <p14:creationId xmlns:p14="http://schemas.microsoft.com/office/powerpoint/2010/main" val="202837877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rtl="0">
              <a:spcBef>
                <a:spcPts val="0"/>
              </a:spcBef>
              <a:buNone/>
            </a:pPr>
            <a:r>
              <a:rPr lang="en-US" dirty="0" err="1" smtClean="0">
                <a:solidFill>
                  <a:schemeClr val="tx1"/>
                </a:solidFill>
                <a:latin typeface="Playfair Display"/>
                <a:ea typeface="Playfair Display"/>
                <a:cs typeface="Playfair Display"/>
                <a:sym typeface="Playfair Display"/>
              </a:rPr>
              <a:t>LetsTango</a:t>
            </a:r>
            <a:endParaRPr dirty="0">
              <a:solidFill>
                <a:schemeClr val="tx1"/>
              </a:solidFill>
              <a:latin typeface="Playfair Display"/>
              <a:ea typeface="Playfair Display"/>
              <a:cs typeface="Playfair Display"/>
              <a:sym typeface="Playfair Display"/>
            </a:endParaRPr>
          </a:p>
        </p:txBody>
      </p:sp>
      <p:pic>
        <p:nvPicPr>
          <p:cNvPr id="4" name="Picture 3"/>
          <p:cNvPicPr>
            <a:picLocks noChangeAspect="1"/>
          </p:cNvPicPr>
          <p:nvPr/>
        </p:nvPicPr>
        <p:blipFill>
          <a:blip r:embed="rId3"/>
          <a:stretch>
            <a:fillRect/>
          </a:stretch>
        </p:blipFill>
        <p:spPr>
          <a:xfrm>
            <a:off x="742950" y="3326063"/>
            <a:ext cx="7391400" cy="1522162"/>
          </a:xfrm>
          <a:prstGeom prst="rect">
            <a:avLst/>
          </a:prstGeom>
        </p:spPr>
      </p:pic>
      <p:sp>
        <p:nvSpPr>
          <p:cNvPr id="6" name="TextBox 5"/>
          <p:cNvSpPr txBox="1"/>
          <p:nvPr/>
        </p:nvSpPr>
        <p:spPr>
          <a:xfrm>
            <a:off x="581025" y="1152525"/>
            <a:ext cx="7553325" cy="1384995"/>
          </a:xfrm>
          <a:prstGeom prst="rect">
            <a:avLst/>
          </a:prstGeom>
          <a:noFill/>
        </p:spPr>
        <p:txBody>
          <a:bodyPr wrap="square" rtlCol="0">
            <a:spAutoFit/>
          </a:bodyPr>
          <a:lstStyle/>
          <a:p>
            <a:r>
              <a:rPr lang="en-US" dirty="0" smtClean="0">
                <a:solidFill>
                  <a:schemeClr val="tx2">
                    <a:lumMod val="60000"/>
                    <a:lumOff val="40000"/>
                  </a:schemeClr>
                </a:solidFill>
              </a:rPr>
              <a:t>Sources:</a:t>
            </a:r>
          </a:p>
          <a:p>
            <a:r>
              <a:rPr lang="en-US" dirty="0">
                <a:solidFill>
                  <a:schemeClr val="tx2">
                    <a:lumMod val="60000"/>
                    <a:lumOff val="40000"/>
                  </a:schemeClr>
                </a:solidFill>
                <a:hlinkClick r:id="rId4"/>
              </a:rPr>
              <a:t>https://</a:t>
            </a:r>
            <a:r>
              <a:rPr lang="en-US" dirty="0" smtClean="0">
                <a:solidFill>
                  <a:schemeClr val="tx2">
                    <a:lumMod val="60000"/>
                    <a:lumOff val="40000"/>
                  </a:schemeClr>
                </a:solidFill>
                <a:hlinkClick r:id="rId4"/>
              </a:rPr>
              <a:t>www.similarweb.com/website/letstango.com#websiteContent</a:t>
            </a:r>
            <a:r>
              <a:rPr lang="en-US" dirty="0" smtClean="0">
                <a:solidFill>
                  <a:schemeClr val="tx2">
                    <a:lumMod val="60000"/>
                    <a:lumOff val="40000"/>
                  </a:schemeClr>
                </a:solidFill>
              </a:rPr>
              <a:t> </a:t>
            </a:r>
          </a:p>
          <a:p>
            <a:r>
              <a:rPr lang="en-US" dirty="0">
                <a:solidFill>
                  <a:schemeClr val="tx2">
                    <a:lumMod val="60000"/>
                    <a:lumOff val="40000"/>
                  </a:schemeClr>
                </a:solidFill>
                <a:hlinkClick r:id="rId5"/>
              </a:rPr>
              <a:t>https://www.zawya.com/mena/en/company/LetsTangocom-12616302</a:t>
            </a:r>
            <a:r>
              <a:rPr lang="en-US" dirty="0" smtClean="0">
                <a:solidFill>
                  <a:schemeClr val="tx2">
                    <a:lumMod val="60000"/>
                    <a:lumOff val="40000"/>
                  </a:schemeClr>
                </a:solidFill>
                <a:hlinkClick r:id="rId5"/>
              </a:rPr>
              <a:t>/</a:t>
            </a:r>
            <a:endParaRPr lang="en-US" dirty="0" smtClean="0">
              <a:solidFill>
                <a:schemeClr val="tx2">
                  <a:lumMod val="60000"/>
                  <a:lumOff val="40000"/>
                </a:schemeClr>
              </a:solidFill>
            </a:endParaRPr>
          </a:p>
          <a:p>
            <a:r>
              <a:rPr lang="en-US" dirty="0">
                <a:solidFill>
                  <a:schemeClr val="tx2">
                    <a:lumMod val="60000"/>
                    <a:lumOff val="40000"/>
                  </a:schemeClr>
                </a:solidFill>
                <a:hlinkClick r:id="rId6"/>
              </a:rPr>
              <a:t>https://www.crunchbase.com/organization/letstango-com#/</a:t>
            </a:r>
            <a:r>
              <a:rPr lang="en-US" dirty="0" smtClean="0">
                <a:solidFill>
                  <a:schemeClr val="tx2">
                    <a:lumMod val="60000"/>
                    <a:lumOff val="40000"/>
                  </a:schemeClr>
                </a:solidFill>
                <a:hlinkClick r:id="rId6"/>
              </a:rPr>
              <a:t>entity</a:t>
            </a:r>
            <a:endParaRPr lang="en-US" dirty="0" smtClean="0">
              <a:solidFill>
                <a:schemeClr val="tx2">
                  <a:lumMod val="60000"/>
                  <a:lumOff val="40000"/>
                </a:schemeClr>
              </a:solidFill>
            </a:endParaRPr>
          </a:p>
          <a:p>
            <a:r>
              <a:rPr lang="en-US" dirty="0">
                <a:solidFill>
                  <a:schemeClr val="tx2">
                    <a:lumMod val="60000"/>
                    <a:lumOff val="40000"/>
                  </a:schemeClr>
                </a:solidFill>
                <a:hlinkClick r:id="rId7"/>
              </a:rPr>
              <a:t>https://</a:t>
            </a:r>
            <a:r>
              <a:rPr lang="en-US" dirty="0" smtClean="0">
                <a:solidFill>
                  <a:schemeClr val="tx2">
                    <a:lumMod val="60000"/>
                    <a:lumOff val="40000"/>
                  </a:schemeClr>
                </a:solidFill>
                <a:hlinkClick r:id="rId7"/>
              </a:rPr>
              <a:t>startupflux.com/companies/letstango.com</a:t>
            </a:r>
            <a:endParaRPr lang="en-US" dirty="0" smtClean="0">
              <a:solidFill>
                <a:schemeClr val="tx2">
                  <a:lumMod val="60000"/>
                  <a:lumOff val="40000"/>
                </a:schemeClr>
              </a:solidFill>
            </a:endParaRPr>
          </a:p>
          <a:p>
            <a:endParaRPr lang="en-US" dirty="0">
              <a:solidFill>
                <a:schemeClr val="tx2">
                  <a:lumMod val="60000"/>
                  <a:lumOff val="40000"/>
                </a:schemeClr>
              </a:solidFill>
            </a:endParaRPr>
          </a:p>
        </p:txBody>
      </p:sp>
    </p:spTree>
    <p:extLst>
      <p:ext uri="{BB962C8B-B14F-4D97-AF65-F5344CB8AC3E}">
        <p14:creationId xmlns:p14="http://schemas.microsoft.com/office/powerpoint/2010/main" val="124563729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rtl="0">
              <a:spcBef>
                <a:spcPts val="0"/>
              </a:spcBef>
              <a:buNone/>
            </a:pPr>
            <a:r>
              <a:rPr lang="nl">
                <a:solidFill>
                  <a:srgbClr val="FFFFFF"/>
                </a:solidFill>
                <a:latin typeface="Playfair Display"/>
                <a:ea typeface="Playfair Display"/>
                <a:cs typeface="Playfair Display"/>
                <a:sym typeface="Playfair Display"/>
              </a:rPr>
              <a:t>Souq</a:t>
            </a:r>
          </a:p>
        </p:txBody>
      </p:sp>
      <p:sp>
        <p:nvSpPr>
          <p:cNvPr id="150" name="Shape 150"/>
          <p:cNvSpPr txBox="1">
            <a:spLocks noGrp="1"/>
          </p:cNvSpPr>
          <p:nvPr>
            <p:ph type="body" idx="1"/>
          </p:nvPr>
        </p:nvSpPr>
        <p:spPr>
          <a:xfrm>
            <a:off x="311700" y="1152475"/>
            <a:ext cx="4636200" cy="3887700"/>
          </a:xfrm>
          <a:prstGeom prst="rect">
            <a:avLst/>
          </a:prstGeom>
        </p:spPr>
        <p:txBody>
          <a:bodyPr wrap="square" lIns="91425" tIns="91425" rIns="91425" bIns="91425" anchor="t" anchorCtr="0">
            <a:noAutofit/>
          </a:bodyPr>
          <a:lstStyle/>
          <a:p>
            <a:pPr marL="457200" marR="0" lvl="0" indent="-228600" algn="l" rtl="0">
              <a:lnSpc>
                <a:spcPct val="115000"/>
              </a:lnSpc>
              <a:spcBef>
                <a:spcPts val="0"/>
              </a:spcBef>
              <a:spcAft>
                <a:spcPts val="1600"/>
              </a:spcAft>
              <a:buClr>
                <a:srgbClr val="CCCCCC"/>
              </a:buClr>
              <a:buFont typeface="Playfair Display"/>
              <a:buChar char="-"/>
            </a:pPr>
            <a:r>
              <a:rPr lang="nl" sz="1600" dirty="0">
                <a:solidFill>
                  <a:srgbClr val="CCCCCC"/>
                </a:solidFill>
                <a:latin typeface="Playfair Display"/>
                <a:ea typeface="Playfair Display"/>
                <a:cs typeface="Playfair Display"/>
                <a:sym typeface="Playfair Display"/>
              </a:rPr>
              <a:t>Largest E-commerce site in the Arab countries</a:t>
            </a:r>
            <a:r>
              <a:rPr lang="nl" sz="1600" dirty="0" smtClean="0">
                <a:solidFill>
                  <a:srgbClr val="CCCCCC"/>
                </a:solidFill>
                <a:latin typeface="Playfair Display"/>
                <a:ea typeface="Playfair Display"/>
                <a:cs typeface="Playfair Display"/>
                <a:sym typeface="Playfair Display"/>
              </a:rPr>
              <a:t>.</a:t>
            </a:r>
            <a:endParaRPr lang="nl" sz="1600" dirty="0">
              <a:solidFill>
                <a:srgbClr val="CCCCCC"/>
              </a:solidFill>
              <a:latin typeface="Playfair Display"/>
              <a:ea typeface="Playfair Display"/>
              <a:cs typeface="Playfair Display"/>
              <a:sym typeface="Playfair Display"/>
            </a:endParaRPr>
          </a:p>
          <a:p>
            <a:pPr marL="457200" marR="0" lvl="0" indent="-228600" algn="l" rtl="0">
              <a:lnSpc>
                <a:spcPct val="115000"/>
              </a:lnSpc>
              <a:spcBef>
                <a:spcPts val="0"/>
              </a:spcBef>
              <a:spcAft>
                <a:spcPts val="1600"/>
              </a:spcAft>
              <a:buClr>
                <a:srgbClr val="CCCCCC"/>
              </a:buClr>
              <a:buFont typeface="Playfair Display"/>
              <a:buChar char="-"/>
            </a:pPr>
            <a:r>
              <a:rPr lang="nl" sz="1600" dirty="0">
                <a:solidFill>
                  <a:srgbClr val="CCCCCC"/>
                </a:solidFill>
                <a:latin typeface="Playfair Display"/>
                <a:ea typeface="Playfair Display"/>
                <a:cs typeface="Playfair Display"/>
                <a:sym typeface="Playfair Display"/>
              </a:rPr>
              <a:t>Founded in 2005 as an auction site</a:t>
            </a:r>
          </a:p>
          <a:p>
            <a:pPr marL="914400" marR="0" lvl="1" indent="-304800" algn="l" rtl="0">
              <a:lnSpc>
                <a:spcPct val="115000"/>
              </a:lnSpc>
              <a:spcBef>
                <a:spcPts val="0"/>
              </a:spcBef>
              <a:spcAft>
                <a:spcPts val="1600"/>
              </a:spcAft>
              <a:buClr>
                <a:srgbClr val="CCCCCC"/>
              </a:buClr>
              <a:buSzPct val="100000"/>
              <a:buFont typeface="Playfair Display"/>
              <a:buChar char="-"/>
            </a:pPr>
            <a:r>
              <a:rPr lang="nl" sz="1100" dirty="0">
                <a:solidFill>
                  <a:srgbClr val="CCCCCC"/>
                </a:solidFill>
                <a:latin typeface="Playfair Display"/>
                <a:ea typeface="Playfair Display"/>
                <a:cs typeface="Playfair Display"/>
                <a:sym typeface="Playfair Display"/>
              </a:rPr>
              <a:t>Changed model in 2011</a:t>
            </a:r>
          </a:p>
          <a:p>
            <a:pPr marL="914400" marR="0" lvl="1" indent="-304800" algn="l" rtl="0">
              <a:lnSpc>
                <a:spcPct val="115000"/>
              </a:lnSpc>
              <a:spcBef>
                <a:spcPts val="0"/>
              </a:spcBef>
              <a:spcAft>
                <a:spcPts val="1600"/>
              </a:spcAft>
              <a:buClr>
                <a:srgbClr val="CCCCCC"/>
              </a:buClr>
              <a:buSzPct val="100000"/>
              <a:buFont typeface="Playfair Display"/>
              <a:buChar char="-"/>
            </a:pPr>
            <a:r>
              <a:rPr lang="nl" sz="1100" dirty="0">
                <a:solidFill>
                  <a:srgbClr val="CCCCCC"/>
                </a:solidFill>
                <a:latin typeface="Playfair Display"/>
                <a:ea typeface="Playfair Display"/>
                <a:cs typeface="Playfair Display"/>
                <a:sym typeface="Playfair Display"/>
              </a:rPr>
              <a:t>March 2014: Naspers</a:t>
            </a:r>
          </a:p>
          <a:p>
            <a:pPr marL="914400" marR="0" lvl="1" indent="-304800" algn="l" rtl="0">
              <a:lnSpc>
                <a:spcPct val="115000"/>
              </a:lnSpc>
              <a:spcBef>
                <a:spcPts val="0"/>
              </a:spcBef>
              <a:spcAft>
                <a:spcPts val="1600"/>
              </a:spcAft>
              <a:buClr>
                <a:srgbClr val="CCCCCC"/>
              </a:buClr>
              <a:buSzPct val="100000"/>
              <a:buFont typeface="Playfair Display"/>
              <a:buChar char="-"/>
            </a:pPr>
            <a:r>
              <a:rPr lang="nl" sz="1100" dirty="0">
                <a:solidFill>
                  <a:srgbClr val="CCCCCC"/>
                </a:solidFill>
                <a:latin typeface="Playfair Display"/>
                <a:ea typeface="Playfair Display"/>
                <a:cs typeface="Playfair Display"/>
                <a:sym typeface="Playfair Display"/>
              </a:rPr>
              <a:t>October 2015: company value of 1 billion</a:t>
            </a:r>
          </a:p>
          <a:p>
            <a:pPr marL="914400" marR="0" lvl="1" indent="-228600" algn="l" rtl="0">
              <a:lnSpc>
                <a:spcPct val="115000"/>
              </a:lnSpc>
              <a:spcBef>
                <a:spcPts val="0"/>
              </a:spcBef>
              <a:spcAft>
                <a:spcPts val="1600"/>
              </a:spcAft>
              <a:buClr>
                <a:srgbClr val="CCCCCC"/>
              </a:buClr>
              <a:buFont typeface="Playfair Display"/>
              <a:buChar char="-"/>
            </a:pPr>
            <a:r>
              <a:rPr lang="nl" sz="1100" dirty="0">
                <a:solidFill>
                  <a:srgbClr val="CCCCCC"/>
                </a:solidFill>
                <a:latin typeface="Playfair Display"/>
                <a:ea typeface="Playfair Display"/>
                <a:cs typeface="Playfair Display"/>
                <a:sym typeface="Playfair Display"/>
              </a:rPr>
              <a:t>March 2017: Emaar Malls offered 800 </a:t>
            </a:r>
            <a:r>
              <a:rPr lang="nl" sz="1100" dirty="0" smtClean="0">
                <a:solidFill>
                  <a:srgbClr val="CCCCCC"/>
                </a:solidFill>
                <a:latin typeface="Playfair Display"/>
                <a:ea typeface="Playfair Display"/>
                <a:cs typeface="Playfair Display"/>
                <a:sym typeface="Playfair Display"/>
              </a:rPr>
              <a:t>million</a:t>
            </a:r>
            <a:endParaRPr lang="nl" sz="1200" dirty="0">
              <a:solidFill>
                <a:srgbClr val="CCCCCC"/>
              </a:solidFill>
              <a:latin typeface="Playfair Display"/>
              <a:ea typeface="Playfair Display"/>
              <a:cs typeface="Playfair Display"/>
              <a:sym typeface="Playfair Display"/>
            </a:endParaRPr>
          </a:p>
          <a:p>
            <a:pPr marL="457200" lvl="0" indent="-228600" rtl="0">
              <a:spcBef>
                <a:spcPts val="0"/>
              </a:spcBef>
              <a:buClr>
                <a:srgbClr val="CCCCCC"/>
              </a:buClr>
              <a:buFont typeface="Playfair Display"/>
              <a:buChar char="-"/>
            </a:pPr>
            <a:r>
              <a:rPr lang="nl" sz="1600" dirty="0">
                <a:solidFill>
                  <a:srgbClr val="CCCCCC"/>
                </a:solidFill>
                <a:latin typeface="Playfair Display"/>
                <a:ea typeface="Playfair Display"/>
                <a:cs typeface="Playfair Display"/>
                <a:sym typeface="Playfair Display"/>
              </a:rPr>
              <a:t>The amazon of the middle east, literally.</a:t>
            </a:r>
            <a:br>
              <a:rPr lang="nl" sz="1600" dirty="0">
                <a:solidFill>
                  <a:srgbClr val="CCCCCC"/>
                </a:solidFill>
                <a:latin typeface="Playfair Display"/>
                <a:ea typeface="Playfair Display"/>
                <a:cs typeface="Playfair Display"/>
                <a:sym typeface="Playfair Display"/>
              </a:rPr>
            </a:br>
            <a:r>
              <a:rPr lang="nl" sz="900" dirty="0">
                <a:solidFill>
                  <a:srgbClr val="CCCCCC"/>
                </a:solidFill>
                <a:latin typeface="Playfair Display"/>
                <a:ea typeface="Playfair Display"/>
                <a:cs typeface="Playfair Display"/>
                <a:sym typeface="Playfair Display"/>
              </a:rPr>
              <a:t>(</a:t>
            </a:r>
            <a:r>
              <a:rPr lang="nl" sz="900" u="sng" dirty="0">
                <a:solidFill>
                  <a:srgbClr val="CCCCCC"/>
                </a:solidFill>
                <a:latin typeface="Playfair Display"/>
                <a:ea typeface="Playfair Display"/>
                <a:cs typeface="Playfair Display"/>
                <a:sym typeface="Playfair Display"/>
                <a:hlinkClick r:id="rId3"/>
              </a:rPr>
              <a:t>https://techcrunch.com/2017/03/28/amazon-confirms-acquisition-of-souq-marking-its-move-into-the-middle-east/</a:t>
            </a:r>
            <a:r>
              <a:rPr lang="nl" sz="900" dirty="0">
                <a:solidFill>
                  <a:srgbClr val="CCCCCC"/>
                </a:solidFill>
                <a:latin typeface="Playfair Display"/>
                <a:ea typeface="Playfair Display"/>
                <a:cs typeface="Playfair Display"/>
                <a:sym typeface="Playfair Display"/>
              </a:rPr>
              <a:t> ) - Techcrunch</a:t>
            </a:r>
          </a:p>
        </p:txBody>
      </p:sp>
      <p:pic>
        <p:nvPicPr>
          <p:cNvPr id="151" name="Shape 151"/>
          <p:cNvPicPr preferRelativeResize="0"/>
          <p:nvPr/>
        </p:nvPicPr>
        <p:blipFill>
          <a:blip r:embed="rId4">
            <a:alphaModFix/>
          </a:blip>
          <a:stretch>
            <a:fillRect/>
          </a:stretch>
        </p:blipFill>
        <p:spPr>
          <a:xfrm>
            <a:off x="4957613" y="1017725"/>
            <a:ext cx="3874687" cy="2880375"/>
          </a:xfrm>
          <a:prstGeom prst="rect">
            <a:avLst/>
          </a:prstGeom>
          <a:noFill/>
          <a:ln>
            <a:noFill/>
          </a:ln>
        </p:spPr>
      </p:pic>
    </p:spTree>
    <p:extLst>
      <p:ext uri="{BB962C8B-B14F-4D97-AF65-F5344CB8AC3E}">
        <p14:creationId xmlns:p14="http://schemas.microsoft.com/office/powerpoint/2010/main" val="159874672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Shape 156"/>
          <p:cNvPicPr preferRelativeResize="0"/>
          <p:nvPr/>
        </p:nvPicPr>
        <p:blipFill>
          <a:blip r:embed="rId3">
            <a:alphaModFix/>
          </a:blip>
          <a:stretch>
            <a:fillRect/>
          </a:stretch>
        </p:blipFill>
        <p:spPr>
          <a:xfrm>
            <a:off x="152387" y="441962"/>
            <a:ext cx="6170125" cy="2399975"/>
          </a:xfrm>
          <a:prstGeom prst="rect">
            <a:avLst/>
          </a:prstGeom>
          <a:noFill/>
          <a:ln>
            <a:noFill/>
          </a:ln>
        </p:spPr>
      </p:pic>
      <p:pic>
        <p:nvPicPr>
          <p:cNvPr id="157" name="Shape 157"/>
          <p:cNvPicPr preferRelativeResize="0"/>
          <p:nvPr/>
        </p:nvPicPr>
        <p:blipFill>
          <a:blip r:embed="rId4">
            <a:alphaModFix/>
          </a:blip>
          <a:stretch>
            <a:fillRect/>
          </a:stretch>
        </p:blipFill>
        <p:spPr>
          <a:xfrm>
            <a:off x="152400" y="3035500"/>
            <a:ext cx="8839200" cy="1882906"/>
          </a:xfrm>
          <a:prstGeom prst="rect">
            <a:avLst/>
          </a:prstGeom>
          <a:noFill/>
          <a:ln>
            <a:noFill/>
          </a:ln>
        </p:spPr>
      </p:pic>
      <p:sp>
        <p:nvSpPr>
          <p:cNvPr id="158" name="Shape 158"/>
          <p:cNvSpPr txBox="1"/>
          <p:nvPr/>
        </p:nvSpPr>
        <p:spPr>
          <a:xfrm>
            <a:off x="6486775" y="441975"/>
            <a:ext cx="2504700" cy="692100"/>
          </a:xfrm>
          <a:prstGeom prst="rect">
            <a:avLst/>
          </a:prstGeom>
          <a:noFill/>
          <a:ln>
            <a:noFill/>
          </a:ln>
        </p:spPr>
        <p:txBody>
          <a:bodyPr wrap="square" lIns="91425" tIns="91425" rIns="91425" bIns="91425" anchor="t" anchorCtr="0">
            <a:noAutofit/>
          </a:bodyPr>
          <a:lstStyle/>
          <a:p>
            <a:pPr lvl="0">
              <a:spcBef>
                <a:spcPts val="0"/>
              </a:spcBef>
              <a:buNone/>
            </a:pPr>
            <a:r>
              <a:rPr lang="nl" sz="1000">
                <a:solidFill>
                  <a:srgbClr val="FFFFFF"/>
                </a:solidFill>
              </a:rPr>
              <a:t>Source: </a:t>
            </a:r>
          </a:p>
          <a:p>
            <a:pPr lvl="0">
              <a:spcBef>
                <a:spcPts val="0"/>
              </a:spcBef>
              <a:buNone/>
            </a:pPr>
            <a:r>
              <a:rPr lang="nl" sz="1000">
                <a:solidFill>
                  <a:srgbClr val="FFFFFF"/>
                </a:solidFill>
              </a:rPr>
              <a:t>(</a:t>
            </a:r>
            <a:r>
              <a:rPr lang="nl" sz="1000" u="sng">
                <a:solidFill>
                  <a:schemeClr val="hlink"/>
                </a:solidFill>
                <a:hlinkClick r:id="rId5"/>
              </a:rPr>
              <a:t>https://www.similarweb.com/website/souq.com#overview</a:t>
            </a:r>
            <a:r>
              <a:rPr lang="nl" sz="1000">
                <a:solidFill>
                  <a:srgbClr val="FFFFFF"/>
                </a:solidFill>
              </a:rPr>
              <a:t> )</a:t>
            </a:r>
          </a:p>
        </p:txBody>
      </p:sp>
    </p:spTree>
    <p:extLst>
      <p:ext uri="{BB962C8B-B14F-4D97-AF65-F5344CB8AC3E}">
        <p14:creationId xmlns:p14="http://schemas.microsoft.com/office/powerpoint/2010/main" val="29886239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nl-NL"/>
              <a:t>Brazil</a:t>
            </a:r>
            <a:endParaRPr lang="nl-NL" err="1"/>
          </a:p>
        </p:txBody>
      </p:sp>
      <p:sp>
        <p:nvSpPr>
          <p:cNvPr id="3" name="Subtitle 2"/>
          <p:cNvSpPr>
            <a:spLocks noGrp="1"/>
          </p:cNvSpPr>
          <p:nvPr>
            <p:ph type="subTitle" idx="1"/>
          </p:nvPr>
        </p:nvSpPr>
        <p:spPr>
          <a:xfrm>
            <a:off x="2522644" y="4536282"/>
            <a:ext cx="6108101" cy="838265"/>
          </a:xfrm>
        </p:spPr>
        <p:txBody>
          <a:bodyPr vert="horz" wrap="square" lIns="68580" tIns="34290" rIns="68580" bIns="34290" rtlCol="0" anchor="t" anchorCtr="0">
            <a:normAutofit/>
          </a:bodyPr>
          <a:lstStyle/>
          <a:p>
            <a:r>
              <a:rPr lang="nl-NL"/>
              <a:t>Rick | </a:t>
            </a:r>
            <a:r>
              <a:rPr lang="nl-NL" err="1"/>
              <a:t>Davey</a:t>
            </a:r>
            <a:r>
              <a:rPr lang="nl-NL"/>
              <a:t> | Stella</a:t>
            </a:r>
            <a:endParaRPr lang="nl-NL" err="1"/>
          </a:p>
        </p:txBody>
      </p:sp>
      <p:sp>
        <p:nvSpPr>
          <p:cNvPr id="5" name="Subtitle 2">
            <a:extLst>
              <a:ext uri="{FF2B5EF4-FFF2-40B4-BE49-F238E27FC236}">
                <a16:creationId xmlns:a16="http://schemas.microsoft.com/office/drawing/2014/main" xmlns="" id="{EE4C42B8-85CD-41C0-8E3D-B041924029B4}"/>
              </a:ext>
            </a:extLst>
          </p:cNvPr>
          <p:cNvSpPr txBox="1">
            <a:spLocks/>
          </p:cNvSpPr>
          <p:nvPr/>
        </p:nvSpPr>
        <p:spPr>
          <a:xfrm>
            <a:off x="343022" y="3272314"/>
            <a:ext cx="6108101" cy="838265"/>
          </a:xfrm>
          <a:prstGeom prst="rect">
            <a:avLst/>
          </a:prstGeom>
        </p:spPr>
        <p:txBody>
          <a:bodyPr vert="horz" lIns="68580" tIns="34290" rIns="68580" bIns="34290" rtlCol="0" anchor="t">
            <a:norm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nl-NL" sz="1500"/>
          </a:p>
        </p:txBody>
      </p:sp>
    </p:spTree>
    <p:extLst>
      <p:ext uri="{BB962C8B-B14F-4D97-AF65-F5344CB8AC3E}">
        <p14:creationId xmlns:p14="http://schemas.microsoft.com/office/powerpoint/2010/main" val="1554551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311700" y="391350"/>
            <a:ext cx="8520600" cy="626100"/>
          </a:xfrm>
          <a:prstGeom prst="rect">
            <a:avLst/>
          </a:prstGeom>
        </p:spPr>
        <p:txBody>
          <a:bodyPr wrap="square" lIns="91425" tIns="91425" rIns="91425" bIns="91425" anchor="t" anchorCtr="0">
            <a:noAutofit/>
          </a:bodyPr>
          <a:lstStyle/>
          <a:p>
            <a:pPr lvl="0">
              <a:spcBef>
                <a:spcPts val="0"/>
              </a:spcBef>
              <a:buNone/>
            </a:pPr>
            <a:endParaRPr/>
          </a:p>
        </p:txBody>
      </p:sp>
      <p:sp>
        <p:nvSpPr>
          <p:cNvPr id="87" name="Shape 87"/>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a:spcBef>
                <a:spcPts val="0"/>
              </a:spcBef>
              <a:buNone/>
            </a:pPr>
            <a:endParaRPr/>
          </a:p>
        </p:txBody>
      </p:sp>
      <p:pic>
        <p:nvPicPr>
          <p:cNvPr id="88" name="Shape 88" descr="Schermafbeelding 2017-09-14 om 12.49.05.png"/>
          <p:cNvPicPr preferRelativeResize="0"/>
          <p:nvPr/>
        </p:nvPicPr>
        <p:blipFill>
          <a:blip r:embed="rId3">
            <a:alphaModFix/>
          </a:blip>
          <a:stretch>
            <a:fillRect/>
          </a:stretch>
        </p:blipFill>
        <p:spPr>
          <a:xfrm>
            <a:off x="0" y="49267"/>
            <a:ext cx="9143999" cy="504496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49D673-48FE-442E-89CA-BCE96923D3EE}"/>
              </a:ext>
            </a:extLst>
          </p:cNvPr>
          <p:cNvSpPr>
            <a:spLocks noGrp="1"/>
          </p:cNvSpPr>
          <p:nvPr>
            <p:ph type="title"/>
          </p:nvPr>
        </p:nvSpPr>
        <p:spPr/>
        <p:txBody>
          <a:bodyPr/>
          <a:lstStyle/>
          <a:p>
            <a:r>
              <a:rPr lang="en-US"/>
              <a:t>About Brazil</a:t>
            </a:r>
          </a:p>
        </p:txBody>
      </p:sp>
      <p:sp>
        <p:nvSpPr>
          <p:cNvPr id="3" name="Content Placeholder 2">
            <a:extLst>
              <a:ext uri="{FF2B5EF4-FFF2-40B4-BE49-F238E27FC236}">
                <a16:creationId xmlns:a16="http://schemas.microsoft.com/office/drawing/2014/main" xmlns="" id="{265556FE-45CF-4FB4-9F34-5E2B0CFF0D1A}"/>
              </a:ext>
            </a:extLst>
          </p:cNvPr>
          <p:cNvSpPr>
            <a:spLocks noGrp="1"/>
          </p:cNvSpPr>
          <p:nvPr>
            <p:ph idx="1"/>
          </p:nvPr>
        </p:nvSpPr>
        <p:spPr/>
        <p:txBody>
          <a:bodyPr vert="horz" wrap="square" lIns="68580" tIns="34290" rIns="68580" bIns="34290" rtlCol="0" anchor="t" anchorCtr="0">
            <a:normAutofit/>
          </a:bodyPr>
          <a:lstStyle/>
          <a:p>
            <a:r>
              <a:rPr lang="nl-NL"/>
              <a:t>Total </a:t>
            </a:r>
            <a:r>
              <a:rPr lang="nl-NL" err="1"/>
              <a:t>Population</a:t>
            </a:r>
            <a:r>
              <a:rPr lang="nl-NL"/>
              <a:t>: 207,652,865</a:t>
            </a:r>
            <a:endParaRPr lang="en-US"/>
          </a:p>
          <a:p>
            <a:r>
              <a:rPr lang="nl-NL" err="1"/>
              <a:t>Average</a:t>
            </a:r>
            <a:r>
              <a:rPr lang="nl-NL"/>
              <a:t> </a:t>
            </a:r>
            <a:r>
              <a:rPr lang="nl-NL" err="1"/>
              <a:t>annual</a:t>
            </a:r>
            <a:r>
              <a:rPr lang="nl-NL"/>
              <a:t> </a:t>
            </a:r>
            <a:r>
              <a:rPr lang="nl-NL" err="1"/>
              <a:t>earning</a:t>
            </a:r>
            <a:r>
              <a:rPr lang="nl-NL"/>
              <a:t> </a:t>
            </a:r>
          </a:p>
          <a:p>
            <a:pPr>
              <a:buNone/>
            </a:pPr>
            <a:r>
              <a:rPr lang="nl-NL"/>
              <a:t>          Netherlands: 46,130 $ (</a:t>
            </a:r>
            <a:r>
              <a:rPr lang="nl-NL" err="1"/>
              <a:t>usd</a:t>
            </a:r>
            <a:r>
              <a:rPr lang="nl-NL"/>
              <a:t>)    </a:t>
            </a:r>
            <a:endParaRPr/>
          </a:p>
          <a:p>
            <a:pPr>
              <a:buNone/>
            </a:pPr>
            <a:r>
              <a:rPr lang="nl-NL"/>
              <a:t>          Brazil: 8,840 $ (</a:t>
            </a:r>
            <a:r>
              <a:rPr lang="nl-NL" err="1"/>
              <a:t>usd</a:t>
            </a:r>
            <a:r>
              <a:rPr lang="nl-NL"/>
              <a:t>)</a:t>
            </a:r>
            <a:endParaRPr/>
          </a:p>
          <a:p>
            <a:r>
              <a:rPr lang="nl-NL"/>
              <a:t>1 </a:t>
            </a:r>
            <a:r>
              <a:rPr lang="nl-NL" err="1"/>
              <a:t>usd</a:t>
            </a:r>
            <a:r>
              <a:rPr lang="nl-NL"/>
              <a:t> = 3,109 </a:t>
            </a:r>
            <a:r>
              <a:rPr lang="nl-NL" err="1"/>
              <a:t>Brazilean</a:t>
            </a:r>
            <a:r>
              <a:rPr lang="nl-NL"/>
              <a:t> </a:t>
            </a:r>
            <a:r>
              <a:rPr lang="nl-NL" err="1"/>
              <a:t>reais</a:t>
            </a:r>
          </a:p>
          <a:p>
            <a:r>
              <a:rPr lang="nl-NL"/>
              <a:t>Big </a:t>
            </a:r>
            <a:r>
              <a:rPr lang="nl-NL" err="1"/>
              <a:t>difference</a:t>
            </a:r>
            <a:r>
              <a:rPr lang="nl-NL"/>
              <a:t> </a:t>
            </a:r>
            <a:r>
              <a:rPr lang="nl-NL" err="1"/>
              <a:t>between</a:t>
            </a:r>
            <a:r>
              <a:rPr lang="nl-NL"/>
              <a:t> </a:t>
            </a:r>
            <a:r>
              <a:rPr lang="nl-NL" err="1"/>
              <a:t>rich</a:t>
            </a:r>
            <a:r>
              <a:rPr lang="nl-NL"/>
              <a:t> </a:t>
            </a:r>
            <a:r>
              <a:rPr lang="nl-NL" err="1"/>
              <a:t>and</a:t>
            </a:r>
            <a:r>
              <a:rPr lang="nl-NL"/>
              <a:t> </a:t>
            </a:r>
            <a:r>
              <a:rPr lang="nl-NL" err="1"/>
              <a:t>poor</a:t>
            </a:r>
          </a:p>
          <a:p>
            <a:pPr>
              <a:buNone/>
            </a:pPr>
            <a:endParaRPr lang="nl-NL"/>
          </a:p>
          <a:p>
            <a:endParaRPr lang="nl-NL"/>
          </a:p>
          <a:p>
            <a:endParaRPr lang="en-US"/>
          </a:p>
        </p:txBody>
      </p:sp>
    </p:spTree>
    <p:extLst>
      <p:ext uri="{BB962C8B-B14F-4D97-AF65-F5344CB8AC3E}">
        <p14:creationId xmlns:p14="http://schemas.microsoft.com/office/powerpoint/2010/main" val="10584900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Top 10 e-commerce company's in Brazil</a:t>
            </a:r>
          </a:p>
        </p:txBody>
      </p:sp>
      <p:pic>
        <p:nvPicPr>
          <p:cNvPr id="9" name="Picture 7" descr="Schermafbeelding 2017-09-17 om 20.45.47.png">
            <a:extLst>
              <a:ext uri="{FF2B5EF4-FFF2-40B4-BE49-F238E27FC236}">
                <a16:creationId xmlns:a16="http://schemas.microsoft.com/office/drawing/2014/main" xmlns="" id="{538059CB-A5E5-4883-AFD7-9D80B0792322}"/>
              </a:ext>
            </a:extLst>
          </p:cNvPr>
          <p:cNvPicPr>
            <a:picLocks noChangeAspect="1"/>
          </p:cNvPicPr>
          <p:nvPr/>
        </p:nvPicPr>
        <p:blipFill>
          <a:blip r:embed="rId3"/>
          <a:stretch>
            <a:fillRect/>
          </a:stretch>
        </p:blipFill>
        <p:spPr>
          <a:xfrm>
            <a:off x="6017229" y="1556043"/>
            <a:ext cx="2876188" cy="3448125"/>
          </a:xfrm>
          <a:prstGeom prst="rect">
            <a:avLst/>
          </a:prstGeom>
        </p:spPr>
      </p:pic>
      <p:pic>
        <p:nvPicPr>
          <p:cNvPr id="3" name="Picture 3" descr="Schermafbeelding 2017-09-18 om 11.35.37.png">
            <a:extLst>
              <a:ext uri="{FF2B5EF4-FFF2-40B4-BE49-F238E27FC236}">
                <a16:creationId xmlns:a16="http://schemas.microsoft.com/office/drawing/2014/main" xmlns="" id="{8A846CDB-9CE1-441A-ABD0-A3571B59F0C6}"/>
              </a:ext>
            </a:extLst>
          </p:cNvPr>
          <p:cNvPicPr>
            <a:picLocks noChangeAspect="1"/>
          </p:cNvPicPr>
          <p:nvPr/>
        </p:nvPicPr>
        <p:blipFill>
          <a:blip r:embed="rId4"/>
          <a:stretch>
            <a:fillRect/>
          </a:stretch>
        </p:blipFill>
        <p:spPr>
          <a:xfrm>
            <a:off x="192901" y="1556043"/>
            <a:ext cx="5009018" cy="3341361"/>
          </a:xfrm>
          <a:prstGeom prst="rect">
            <a:avLst/>
          </a:prstGeom>
        </p:spPr>
      </p:pic>
    </p:spTree>
    <p:extLst>
      <p:ext uri="{BB962C8B-B14F-4D97-AF65-F5344CB8AC3E}">
        <p14:creationId xmlns:p14="http://schemas.microsoft.com/office/powerpoint/2010/main" val="1472043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56ED22-A8F1-4E1D-90B4-48A28A300DE9}"/>
              </a:ext>
            </a:extLst>
          </p:cNvPr>
          <p:cNvSpPr>
            <a:spLocks noGrp="1"/>
          </p:cNvSpPr>
          <p:nvPr>
            <p:ph type="title"/>
          </p:nvPr>
        </p:nvSpPr>
        <p:spPr/>
        <p:txBody>
          <a:bodyPr/>
          <a:lstStyle/>
          <a:p>
            <a:pPr marL="171450" indent="-214313">
              <a:buChar char="•"/>
            </a:pPr>
            <a:r>
              <a:rPr lang="en-US"/>
              <a:t>E-commerce companies compared </a:t>
            </a:r>
            <a:r>
              <a:rPr lang="en-US" i="1"/>
              <a:t>(Brazil vs Netherlands)</a:t>
            </a:r>
            <a:endParaRPr lang="en-US"/>
          </a:p>
        </p:txBody>
      </p:sp>
      <p:sp>
        <p:nvSpPr>
          <p:cNvPr id="3" name="Content Placeholder 2">
            <a:extLst>
              <a:ext uri="{FF2B5EF4-FFF2-40B4-BE49-F238E27FC236}">
                <a16:creationId xmlns:a16="http://schemas.microsoft.com/office/drawing/2014/main" xmlns="" id="{D68B9AC6-CD19-43AF-8C94-73EE625E1733}"/>
              </a:ext>
            </a:extLst>
          </p:cNvPr>
          <p:cNvSpPr>
            <a:spLocks noGrp="1"/>
          </p:cNvSpPr>
          <p:nvPr>
            <p:ph sz="half" idx="1"/>
          </p:nvPr>
        </p:nvSpPr>
        <p:spPr>
          <a:xfrm>
            <a:off x="510241" y="1621631"/>
            <a:ext cx="3523769" cy="2699487"/>
          </a:xfrm>
        </p:spPr>
        <p:txBody>
          <a:bodyPr vert="horz" wrap="square" lIns="68580" tIns="34290" rIns="68580" bIns="34290" rtlCol="0" anchor="t" anchorCtr="0">
            <a:normAutofit/>
          </a:bodyPr>
          <a:lstStyle/>
          <a:p>
            <a:r>
              <a:rPr lang="en-US" err="1"/>
              <a:t>Brazilië</a:t>
            </a:r>
            <a:r>
              <a:rPr lang="en-US"/>
              <a:t> </a:t>
            </a:r>
          </a:p>
        </p:txBody>
      </p:sp>
      <p:sp>
        <p:nvSpPr>
          <p:cNvPr id="4" name="Content Placeholder 3">
            <a:extLst>
              <a:ext uri="{FF2B5EF4-FFF2-40B4-BE49-F238E27FC236}">
                <a16:creationId xmlns:a16="http://schemas.microsoft.com/office/drawing/2014/main" xmlns="" id="{9BFB9F19-442D-4278-B4B9-528C47487BF4}"/>
              </a:ext>
            </a:extLst>
          </p:cNvPr>
          <p:cNvSpPr>
            <a:spLocks noGrp="1"/>
          </p:cNvSpPr>
          <p:nvPr>
            <p:ph sz="half" idx="2"/>
          </p:nvPr>
        </p:nvSpPr>
        <p:spPr>
          <a:xfrm>
            <a:off x="4196179" y="1621631"/>
            <a:ext cx="3525044" cy="2699487"/>
          </a:xfrm>
        </p:spPr>
        <p:txBody>
          <a:bodyPr vert="horz" wrap="square" lIns="68580" tIns="34290" rIns="68580" bIns="34290" rtlCol="0" anchor="t" anchorCtr="0">
            <a:normAutofit/>
          </a:bodyPr>
          <a:lstStyle/>
          <a:p>
            <a:r>
              <a:rPr lang="en-US"/>
              <a:t>Nederland</a:t>
            </a:r>
          </a:p>
          <a:p>
            <a:endParaRPr lang="en-US"/>
          </a:p>
        </p:txBody>
      </p:sp>
      <p:pic>
        <p:nvPicPr>
          <p:cNvPr id="5" name="Picture 5" descr="Top 3 biggest online retailers in the Netherlands">
            <a:extLst>
              <a:ext uri="{FF2B5EF4-FFF2-40B4-BE49-F238E27FC236}">
                <a16:creationId xmlns:a16="http://schemas.microsoft.com/office/drawing/2014/main" xmlns="" id="{1937A67A-BF8E-4B7A-9016-3A44BB1225A0}"/>
              </a:ext>
            </a:extLst>
          </p:cNvPr>
          <p:cNvPicPr>
            <a:picLocks noChangeAspect="1"/>
          </p:cNvPicPr>
          <p:nvPr/>
        </p:nvPicPr>
        <p:blipFill>
          <a:blip r:embed="rId3"/>
          <a:stretch>
            <a:fillRect/>
          </a:stretch>
        </p:blipFill>
        <p:spPr>
          <a:xfrm>
            <a:off x="4361008" y="2157413"/>
            <a:ext cx="4513984" cy="2394013"/>
          </a:xfrm>
          <a:prstGeom prst="rect">
            <a:avLst/>
          </a:prstGeom>
        </p:spPr>
      </p:pic>
      <p:pic>
        <p:nvPicPr>
          <p:cNvPr id="6" name="Picture 6" descr="Schermafbeelding 2017-09-18 om 11.51.10.png">
            <a:extLst>
              <a:ext uri="{FF2B5EF4-FFF2-40B4-BE49-F238E27FC236}">
                <a16:creationId xmlns:a16="http://schemas.microsoft.com/office/drawing/2014/main" xmlns="" id="{50BCCC40-C637-4E73-80F1-E61B5309B260}"/>
              </a:ext>
            </a:extLst>
          </p:cNvPr>
          <p:cNvPicPr>
            <a:picLocks noChangeAspect="1"/>
          </p:cNvPicPr>
          <p:nvPr/>
        </p:nvPicPr>
        <p:blipFill>
          <a:blip r:embed="rId4"/>
          <a:stretch>
            <a:fillRect/>
          </a:stretch>
        </p:blipFill>
        <p:spPr>
          <a:xfrm>
            <a:off x="114312" y="2563522"/>
            <a:ext cx="4177904" cy="1587120"/>
          </a:xfrm>
          <a:prstGeom prst="rect">
            <a:avLst/>
          </a:prstGeom>
        </p:spPr>
      </p:pic>
    </p:spTree>
    <p:extLst>
      <p:ext uri="{BB962C8B-B14F-4D97-AF65-F5344CB8AC3E}">
        <p14:creationId xmlns:p14="http://schemas.microsoft.com/office/powerpoint/2010/main" val="15058893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A995C61-F6BC-4F1E-810F-4AAFFAAB39E2}"/>
              </a:ext>
            </a:extLst>
          </p:cNvPr>
          <p:cNvSpPr>
            <a:spLocks noGrp="1"/>
          </p:cNvSpPr>
          <p:nvPr>
            <p:ph type="title"/>
          </p:nvPr>
        </p:nvSpPr>
        <p:spPr/>
        <p:txBody>
          <a:bodyPr/>
          <a:lstStyle/>
          <a:p>
            <a:r>
              <a:rPr lang="en-US"/>
              <a:t>Profit &amp; Turnover</a:t>
            </a:r>
          </a:p>
        </p:txBody>
      </p:sp>
      <p:pic>
        <p:nvPicPr>
          <p:cNvPr id="5" name="Picture 4" descr="https://i.imgur.com/tI3FD0x.png">
            <a:extLst>
              <a:ext uri="{FF2B5EF4-FFF2-40B4-BE49-F238E27FC236}">
                <a16:creationId xmlns:a16="http://schemas.microsoft.com/office/drawing/2014/main" xmlns="" id="{C5C1045D-800B-44F8-AD69-3FE4094583E6}"/>
              </a:ext>
            </a:extLst>
          </p:cNvPr>
          <p:cNvPicPr>
            <a:picLocks noChangeAspect="1"/>
          </p:cNvPicPr>
          <p:nvPr/>
        </p:nvPicPr>
        <p:blipFill>
          <a:blip r:embed="rId3"/>
          <a:stretch>
            <a:fillRect/>
          </a:stretch>
        </p:blipFill>
        <p:spPr>
          <a:xfrm>
            <a:off x="4188235" y="457200"/>
            <a:ext cx="3815591" cy="1738973"/>
          </a:xfrm>
          <a:prstGeom prst="rect">
            <a:avLst/>
          </a:prstGeom>
          <a:ln>
            <a:noFill/>
          </a:ln>
          <a:effectLst>
            <a:outerShdw blurRad="76200" dist="63500" dir="5040000" algn="tl" rotWithShape="0">
              <a:srgbClr val="000000">
                <a:alpha val="41000"/>
              </a:srgbClr>
            </a:outerShdw>
          </a:effectLst>
        </p:spPr>
      </p:pic>
      <p:pic>
        <p:nvPicPr>
          <p:cNvPr id="7" name="Picture 7" descr="https://i.imgur.com/A9iZZTL.png">
            <a:extLst>
              <a:ext uri="{FF2B5EF4-FFF2-40B4-BE49-F238E27FC236}">
                <a16:creationId xmlns:a16="http://schemas.microsoft.com/office/drawing/2014/main" xmlns="" id="{D3EC9771-2AAA-4FA8-AD02-E1156351DD8E}"/>
              </a:ext>
            </a:extLst>
          </p:cNvPr>
          <p:cNvPicPr>
            <a:picLocks noChangeAspect="1"/>
          </p:cNvPicPr>
          <p:nvPr/>
        </p:nvPicPr>
        <p:blipFill>
          <a:blip r:embed="rId4"/>
          <a:stretch>
            <a:fillRect/>
          </a:stretch>
        </p:blipFill>
        <p:spPr>
          <a:xfrm>
            <a:off x="4179937" y="2507457"/>
            <a:ext cx="3817524" cy="2526224"/>
          </a:xfrm>
          <a:prstGeom prst="rect">
            <a:avLst/>
          </a:prstGeom>
        </p:spPr>
      </p:pic>
      <p:pic>
        <p:nvPicPr>
          <p:cNvPr id="9" name="Picture 17" descr="Schermafbeelding 2017-09-18 om 11.12.08.png">
            <a:extLst>
              <a:ext uri="{FF2B5EF4-FFF2-40B4-BE49-F238E27FC236}">
                <a16:creationId xmlns:a16="http://schemas.microsoft.com/office/drawing/2014/main" xmlns="" id="{69FBE01F-6152-4EDE-9D1C-53EE7CBD98EB}"/>
              </a:ext>
            </a:extLst>
          </p:cNvPr>
          <p:cNvPicPr>
            <a:picLocks noChangeAspect="1"/>
          </p:cNvPicPr>
          <p:nvPr/>
        </p:nvPicPr>
        <p:blipFill>
          <a:blip r:embed="rId5"/>
          <a:stretch>
            <a:fillRect/>
          </a:stretch>
        </p:blipFill>
        <p:spPr>
          <a:xfrm>
            <a:off x="1221711" y="1721439"/>
            <a:ext cx="1653357" cy="3312289"/>
          </a:xfrm>
          <a:prstGeom prst="rect">
            <a:avLst/>
          </a:prstGeom>
        </p:spPr>
      </p:pic>
      <p:sp>
        <p:nvSpPr>
          <p:cNvPr id="3" name="TextBox 2">
            <a:extLst>
              <a:ext uri="{FF2B5EF4-FFF2-40B4-BE49-F238E27FC236}">
                <a16:creationId xmlns:a16="http://schemas.microsoft.com/office/drawing/2014/main" xmlns="" id="{DE4940D2-9E20-40CD-BE97-0C089160F8CF}"/>
              </a:ext>
            </a:extLst>
          </p:cNvPr>
          <p:cNvSpPr txBox="1"/>
          <p:nvPr/>
        </p:nvSpPr>
        <p:spPr>
          <a:xfrm>
            <a:off x="1025186" y="1443038"/>
            <a:ext cx="2057400" cy="230832"/>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a:t>Gros Domestic Product</a:t>
            </a:r>
          </a:p>
        </p:txBody>
      </p:sp>
      <p:sp>
        <p:nvSpPr>
          <p:cNvPr id="4" name="TextBox 3">
            <a:extLst>
              <a:ext uri="{FF2B5EF4-FFF2-40B4-BE49-F238E27FC236}">
                <a16:creationId xmlns:a16="http://schemas.microsoft.com/office/drawing/2014/main" xmlns="" id="{32ADBCCA-DED0-4187-9322-CD3C83F331FF}"/>
              </a:ext>
            </a:extLst>
          </p:cNvPr>
          <p:cNvSpPr txBox="1"/>
          <p:nvPr/>
        </p:nvSpPr>
        <p:spPr>
          <a:xfrm>
            <a:off x="4878691" y="157163"/>
            <a:ext cx="2415437" cy="230832"/>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a:t>E-commerce expenditure</a:t>
            </a:r>
            <a:endParaRPr lang="en-US" sz="1050" err="1"/>
          </a:p>
        </p:txBody>
      </p:sp>
      <p:sp>
        <p:nvSpPr>
          <p:cNvPr id="6" name="TextBox 5">
            <a:extLst>
              <a:ext uri="{FF2B5EF4-FFF2-40B4-BE49-F238E27FC236}">
                <a16:creationId xmlns:a16="http://schemas.microsoft.com/office/drawing/2014/main" xmlns="" id="{6FE7DCCF-A3CF-4CE7-A1F2-F75B01AF58EE}"/>
              </a:ext>
            </a:extLst>
          </p:cNvPr>
          <p:cNvSpPr txBox="1"/>
          <p:nvPr/>
        </p:nvSpPr>
        <p:spPr>
          <a:xfrm>
            <a:off x="5062115" y="2228850"/>
            <a:ext cx="2057400" cy="230832"/>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a:t>E-commerce turnover</a:t>
            </a:r>
          </a:p>
        </p:txBody>
      </p:sp>
    </p:spTree>
    <p:extLst>
      <p:ext uri="{BB962C8B-B14F-4D97-AF65-F5344CB8AC3E}">
        <p14:creationId xmlns:p14="http://schemas.microsoft.com/office/powerpoint/2010/main" val="161089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311700" y="391350"/>
            <a:ext cx="8520600" cy="626100"/>
          </a:xfrm>
          <a:prstGeom prst="rect">
            <a:avLst/>
          </a:prstGeom>
        </p:spPr>
        <p:txBody>
          <a:bodyPr wrap="square" lIns="91425" tIns="91425" rIns="91425" bIns="91425" anchor="t" anchorCtr="0">
            <a:noAutofit/>
          </a:bodyPr>
          <a:lstStyle/>
          <a:p>
            <a:pPr lvl="0" rtl="0">
              <a:lnSpc>
                <a:spcPct val="115000"/>
              </a:lnSpc>
              <a:spcBef>
                <a:spcPts val="0"/>
              </a:spcBef>
              <a:spcAft>
                <a:spcPts val="1600"/>
              </a:spcAft>
              <a:buNone/>
            </a:pPr>
            <a:r>
              <a:rPr lang="nl"/>
              <a:t>The biggest eCommerce webshops</a:t>
            </a:r>
          </a:p>
        </p:txBody>
      </p:sp>
      <p:sp>
        <p:nvSpPr>
          <p:cNvPr id="94" name="Shape 94"/>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a:spcBef>
                <a:spcPts val="0"/>
              </a:spcBef>
              <a:buNone/>
            </a:pPr>
            <a:r>
              <a:rPr lang="nl">
                <a:highlight>
                  <a:srgbClr val="FFFFFF"/>
                </a:highlight>
              </a:rPr>
              <a:t>Gitti Gidiyor, Hepsiburada and Trendyol </a:t>
            </a:r>
          </a:p>
          <a:p>
            <a:pPr lvl="0">
              <a:spcBef>
                <a:spcPts val="0"/>
              </a:spcBef>
              <a:buNone/>
            </a:pPr>
            <a:r>
              <a:rPr lang="nl">
                <a:highlight>
                  <a:srgbClr val="FFFFFF"/>
                </a:highlight>
              </a:rPr>
              <a:t>are dominating in online marketplaces, </a:t>
            </a:r>
          </a:p>
          <a:p>
            <a:pPr lvl="0" rtl="0">
              <a:spcBef>
                <a:spcPts val="0"/>
              </a:spcBef>
              <a:buNone/>
            </a:pPr>
            <a:r>
              <a:rPr lang="nl">
                <a:highlight>
                  <a:srgbClr val="FFFFFF"/>
                </a:highlight>
              </a:rPr>
              <a:t>multi-category retailers and private shopping sites</a:t>
            </a:r>
          </a:p>
        </p:txBody>
      </p:sp>
      <p:sp>
        <p:nvSpPr>
          <p:cNvPr id="95" name="Shape 95"/>
          <p:cNvSpPr txBox="1"/>
          <p:nvPr/>
        </p:nvSpPr>
        <p:spPr>
          <a:xfrm>
            <a:off x="7367725" y="1360675"/>
            <a:ext cx="1274400" cy="3416400"/>
          </a:xfrm>
          <a:prstGeom prst="rect">
            <a:avLst/>
          </a:prstGeom>
          <a:noFill/>
          <a:ln>
            <a:noFill/>
          </a:ln>
        </p:spPr>
        <p:txBody>
          <a:bodyPr wrap="square" lIns="91425" tIns="91425" rIns="91425" bIns="91425" anchor="ctr" anchorCtr="0">
            <a:noAutofit/>
          </a:bodyPr>
          <a:lstStyle/>
          <a:p>
            <a:pPr lvl="0" rtl="0">
              <a:lnSpc>
                <a:spcPct val="115000"/>
              </a:lnSpc>
              <a:spcBef>
                <a:spcPts val="0"/>
              </a:spcBef>
              <a:spcAft>
                <a:spcPts val="1000"/>
              </a:spcAft>
              <a:buNone/>
            </a:pPr>
            <a:r>
              <a:rPr lang="nl" sz="1200">
                <a:solidFill>
                  <a:schemeClr val="dk2"/>
                </a:solidFill>
                <a:latin typeface="Lato"/>
                <a:ea typeface="Lato"/>
                <a:cs typeface="Lato"/>
                <a:sym typeface="Lato"/>
              </a:rPr>
              <a:t>GittiGidiyor </a:t>
            </a:r>
          </a:p>
          <a:p>
            <a:pPr lvl="0" rtl="0">
              <a:lnSpc>
                <a:spcPct val="115000"/>
              </a:lnSpc>
              <a:spcBef>
                <a:spcPts val="0"/>
              </a:spcBef>
              <a:spcAft>
                <a:spcPts val="1000"/>
              </a:spcAft>
              <a:buNone/>
            </a:pPr>
            <a:r>
              <a:rPr lang="nl" sz="1200">
                <a:solidFill>
                  <a:schemeClr val="dk2"/>
                </a:solidFill>
                <a:latin typeface="Lato"/>
                <a:ea typeface="Lato"/>
                <a:cs typeface="Lato"/>
                <a:sym typeface="Lato"/>
              </a:rPr>
              <a:t>Hepsiburada</a:t>
            </a:r>
          </a:p>
          <a:p>
            <a:pPr lvl="0" rtl="0">
              <a:lnSpc>
                <a:spcPct val="115000"/>
              </a:lnSpc>
              <a:spcBef>
                <a:spcPts val="0"/>
              </a:spcBef>
              <a:spcAft>
                <a:spcPts val="1000"/>
              </a:spcAft>
              <a:buNone/>
            </a:pPr>
            <a:r>
              <a:rPr lang="nl" sz="1200">
                <a:solidFill>
                  <a:schemeClr val="dk2"/>
                </a:solidFill>
                <a:latin typeface="Lato"/>
                <a:ea typeface="Lato"/>
                <a:cs typeface="Lato"/>
                <a:sym typeface="Lato"/>
              </a:rPr>
              <a:t>Trendyol</a:t>
            </a:r>
          </a:p>
          <a:p>
            <a:pPr lvl="0" rtl="0">
              <a:lnSpc>
                <a:spcPct val="115000"/>
              </a:lnSpc>
              <a:spcBef>
                <a:spcPts val="0"/>
              </a:spcBef>
              <a:spcAft>
                <a:spcPts val="1000"/>
              </a:spcAft>
              <a:buNone/>
            </a:pPr>
            <a:r>
              <a:rPr lang="nl" sz="1200">
                <a:solidFill>
                  <a:schemeClr val="dk2"/>
                </a:solidFill>
                <a:latin typeface="Lato"/>
                <a:ea typeface="Lato"/>
                <a:cs typeface="Lato"/>
                <a:sym typeface="Lato"/>
              </a:rPr>
              <a:t>Sahibinden</a:t>
            </a:r>
          </a:p>
          <a:p>
            <a:pPr lvl="0" rtl="0">
              <a:lnSpc>
                <a:spcPct val="115000"/>
              </a:lnSpc>
              <a:spcBef>
                <a:spcPts val="0"/>
              </a:spcBef>
              <a:spcAft>
                <a:spcPts val="1000"/>
              </a:spcAft>
              <a:buNone/>
            </a:pPr>
            <a:r>
              <a:rPr lang="nl" sz="1200">
                <a:solidFill>
                  <a:schemeClr val="dk2"/>
                </a:solidFill>
                <a:latin typeface="Lato"/>
                <a:ea typeface="Lato"/>
                <a:cs typeface="Lato"/>
                <a:sym typeface="Lato"/>
              </a:rPr>
              <a:t>Markafoni</a:t>
            </a:r>
          </a:p>
          <a:p>
            <a:pPr lvl="0" rtl="0">
              <a:lnSpc>
                <a:spcPct val="115000"/>
              </a:lnSpc>
              <a:spcBef>
                <a:spcPts val="0"/>
              </a:spcBef>
              <a:spcAft>
                <a:spcPts val="1000"/>
              </a:spcAft>
              <a:buNone/>
            </a:pPr>
            <a:r>
              <a:rPr lang="nl" sz="1200">
                <a:solidFill>
                  <a:schemeClr val="dk2"/>
                </a:solidFill>
                <a:latin typeface="Lato"/>
                <a:ea typeface="Lato"/>
                <a:cs typeface="Lato"/>
                <a:sym typeface="Lato"/>
              </a:rPr>
              <a:t>Vipdükkan</a:t>
            </a:r>
          </a:p>
          <a:p>
            <a:pPr lvl="0" rtl="0">
              <a:lnSpc>
                <a:spcPct val="115000"/>
              </a:lnSpc>
              <a:spcBef>
                <a:spcPts val="0"/>
              </a:spcBef>
              <a:spcAft>
                <a:spcPts val="1000"/>
              </a:spcAft>
              <a:buNone/>
            </a:pPr>
            <a:r>
              <a:rPr lang="nl" sz="1200">
                <a:solidFill>
                  <a:schemeClr val="dk2"/>
                </a:solidFill>
                <a:latin typeface="Lato"/>
                <a:ea typeface="Lato"/>
                <a:cs typeface="Lato"/>
                <a:sym typeface="Lato"/>
              </a:rPr>
              <a:t>Limango</a:t>
            </a:r>
          </a:p>
          <a:p>
            <a:pPr lvl="0" rtl="0">
              <a:lnSpc>
                <a:spcPct val="115000"/>
              </a:lnSpc>
              <a:spcBef>
                <a:spcPts val="0"/>
              </a:spcBef>
              <a:spcAft>
                <a:spcPts val="1000"/>
              </a:spcAft>
              <a:buNone/>
            </a:pPr>
            <a:r>
              <a:rPr lang="nl" sz="1200">
                <a:solidFill>
                  <a:schemeClr val="dk2"/>
                </a:solidFill>
                <a:latin typeface="Lato"/>
                <a:ea typeface="Lato"/>
                <a:cs typeface="Lato"/>
                <a:sym typeface="Lato"/>
              </a:rPr>
              <a:t>Yemeksepeti</a:t>
            </a:r>
          </a:p>
          <a:p>
            <a:pPr lvl="0" rtl="0">
              <a:lnSpc>
                <a:spcPct val="115000"/>
              </a:lnSpc>
              <a:spcBef>
                <a:spcPts val="0"/>
              </a:spcBef>
              <a:spcAft>
                <a:spcPts val="1000"/>
              </a:spcAft>
              <a:buNone/>
            </a:pPr>
            <a:r>
              <a:rPr lang="nl" sz="1200">
                <a:solidFill>
                  <a:schemeClr val="dk2"/>
                </a:solidFill>
                <a:latin typeface="Lato"/>
                <a:ea typeface="Lato"/>
                <a:cs typeface="Lato"/>
                <a:sym typeface="Lato"/>
              </a:rPr>
              <a:t>n11.com</a:t>
            </a:r>
          </a:p>
          <a:p>
            <a:pPr lvl="0" rtl="0">
              <a:lnSpc>
                <a:spcPct val="115000"/>
              </a:lnSpc>
              <a:spcBef>
                <a:spcPts val="0"/>
              </a:spcBef>
              <a:spcAft>
                <a:spcPts val="1000"/>
              </a:spcAft>
              <a:buNone/>
            </a:pPr>
            <a:r>
              <a:rPr lang="nl" sz="1200">
                <a:solidFill>
                  <a:schemeClr val="dk2"/>
                </a:solidFill>
                <a:latin typeface="Lato"/>
                <a:ea typeface="Lato"/>
                <a:cs typeface="Lato"/>
                <a:sym typeface="Lato"/>
              </a:rPr>
              <a:t>Biletix</a:t>
            </a:r>
          </a:p>
        </p:txBody>
      </p:sp>
      <p:sp>
        <p:nvSpPr>
          <p:cNvPr id="96" name="Shape 96"/>
          <p:cNvSpPr txBox="1"/>
          <p:nvPr/>
        </p:nvSpPr>
        <p:spPr>
          <a:xfrm>
            <a:off x="7419925" y="659250"/>
            <a:ext cx="1170000" cy="358200"/>
          </a:xfrm>
          <a:prstGeom prst="rect">
            <a:avLst/>
          </a:prstGeom>
          <a:noFill/>
          <a:ln>
            <a:noFill/>
          </a:ln>
        </p:spPr>
        <p:txBody>
          <a:bodyPr wrap="square" lIns="91425" tIns="91425" rIns="91425" bIns="91425" anchor="ctr" anchorCtr="0">
            <a:noAutofit/>
          </a:bodyPr>
          <a:lstStyle/>
          <a:p>
            <a:pPr lvl="0" rtl="0">
              <a:lnSpc>
                <a:spcPct val="115000"/>
              </a:lnSpc>
              <a:spcBef>
                <a:spcPts val="0"/>
              </a:spcBef>
              <a:spcAft>
                <a:spcPts val="1600"/>
              </a:spcAft>
              <a:buNone/>
            </a:pPr>
            <a:r>
              <a:rPr lang="nl" sz="1800" b="1">
                <a:solidFill>
                  <a:schemeClr val="dk2"/>
                </a:solidFill>
                <a:latin typeface="Lato"/>
                <a:ea typeface="Lato"/>
                <a:cs typeface="Lato"/>
                <a:sym typeface="Lato"/>
              </a:rPr>
              <a:t>Top 10</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311700" y="391350"/>
            <a:ext cx="8520600" cy="626100"/>
          </a:xfrm>
          <a:prstGeom prst="rect">
            <a:avLst/>
          </a:prstGeom>
        </p:spPr>
        <p:txBody>
          <a:bodyPr wrap="square" lIns="91425" tIns="91425" rIns="91425" bIns="91425" anchor="t" anchorCtr="0">
            <a:noAutofit/>
          </a:bodyPr>
          <a:lstStyle/>
          <a:p>
            <a:pPr lvl="0">
              <a:spcBef>
                <a:spcPts val="0"/>
              </a:spcBef>
              <a:buNone/>
            </a:pPr>
            <a:r>
              <a:rPr lang="nl"/>
              <a:t>Gitti Gidiyor</a:t>
            </a:r>
          </a:p>
        </p:txBody>
      </p:sp>
      <p:sp>
        <p:nvSpPr>
          <p:cNvPr id="102" name="Shape 102"/>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a:spcBef>
                <a:spcPts val="0"/>
              </a:spcBef>
              <a:buNone/>
            </a:pPr>
            <a:r>
              <a:rPr lang="nl"/>
              <a:t>The name Gitti Gidiyor means “Going, Going and gone”</a:t>
            </a:r>
          </a:p>
          <a:p>
            <a:pPr lvl="0">
              <a:spcBef>
                <a:spcPts val="0"/>
              </a:spcBef>
              <a:buNone/>
            </a:pPr>
            <a:r>
              <a:rPr lang="nl"/>
              <a:t>Gitti Gidiyor was founded in 2011</a:t>
            </a:r>
          </a:p>
          <a:p>
            <a:pPr lvl="0">
              <a:spcBef>
                <a:spcPts val="0"/>
              </a:spcBef>
              <a:buNone/>
            </a:pPr>
            <a:r>
              <a:rPr lang="nl"/>
              <a:t>Most widely-used e-shopping mall in Turkey</a:t>
            </a:r>
          </a:p>
          <a:p>
            <a:pPr lvl="0">
              <a:spcBef>
                <a:spcPts val="0"/>
              </a:spcBef>
              <a:buNone/>
            </a:pPr>
            <a:r>
              <a:rPr lang="nl"/>
              <a:t>7 million registered users</a:t>
            </a:r>
          </a:p>
          <a:p>
            <a:pPr lvl="0">
              <a:spcBef>
                <a:spcPts val="0"/>
              </a:spcBef>
              <a:buNone/>
            </a:pPr>
            <a:r>
              <a:rPr lang="nl"/>
              <a:t>500 thousend daily visitors</a:t>
            </a:r>
          </a:p>
          <a:p>
            <a:pPr lvl="0">
              <a:spcBef>
                <a:spcPts val="0"/>
              </a:spcBef>
              <a:buNone/>
            </a:pPr>
            <a:r>
              <a:rPr lang="nl"/>
              <a:t>4 million listing at any given time</a:t>
            </a:r>
          </a:p>
        </p:txBody>
      </p:sp>
      <p:sp>
        <p:nvSpPr>
          <p:cNvPr id="103" name="Shape 103"/>
          <p:cNvSpPr txBox="1"/>
          <p:nvPr/>
        </p:nvSpPr>
        <p:spPr>
          <a:xfrm>
            <a:off x="5713000" y="4568875"/>
            <a:ext cx="3471300" cy="483000"/>
          </a:xfrm>
          <a:prstGeom prst="rect">
            <a:avLst/>
          </a:prstGeom>
          <a:noFill/>
          <a:ln>
            <a:noFill/>
          </a:ln>
        </p:spPr>
        <p:txBody>
          <a:bodyPr wrap="square" lIns="91425" tIns="91425" rIns="91425" bIns="91425" anchor="ctr" anchorCtr="0">
            <a:noAutofit/>
          </a:bodyPr>
          <a:lstStyle/>
          <a:p>
            <a:pPr lvl="0" rtl="0">
              <a:spcBef>
                <a:spcPts val="0"/>
              </a:spcBef>
              <a:buNone/>
            </a:pPr>
            <a:r>
              <a:rPr lang="nl" sz="1000"/>
              <a:t>http://yardim.gittigidiyor.com/yeni-uyeler/about-gittigidiyor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391350"/>
            <a:ext cx="8520600" cy="626100"/>
          </a:xfrm>
          <a:prstGeom prst="rect">
            <a:avLst/>
          </a:prstGeom>
        </p:spPr>
        <p:txBody>
          <a:bodyPr wrap="square" lIns="91425" tIns="91425" rIns="91425" bIns="91425" anchor="t" anchorCtr="0">
            <a:noAutofit/>
          </a:bodyPr>
          <a:lstStyle/>
          <a:p>
            <a:pPr lvl="0">
              <a:spcBef>
                <a:spcPts val="0"/>
              </a:spcBef>
              <a:buNone/>
            </a:pPr>
            <a:r>
              <a:rPr lang="nl"/>
              <a:t>Hepsiburada</a:t>
            </a:r>
          </a:p>
        </p:txBody>
      </p:sp>
      <p:sp>
        <p:nvSpPr>
          <p:cNvPr id="73" name="Shape 73"/>
          <p:cNvSpPr txBox="1">
            <a:spLocks noGrp="1"/>
          </p:cNvSpPr>
          <p:nvPr>
            <p:ph type="body" idx="1"/>
          </p:nvPr>
        </p:nvSpPr>
        <p:spPr>
          <a:xfrm>
            <a:off x="5202100" y="1234400"/>
            <a:ext cx="3394500" cy="3416400"/>
          </a:xfrm>
          <a:prstGeom prst="rect">
            <a:avLst/>
          </a:prstGeom>
          <a:noFill/>
        </p:spPr>
        <p:txBody>
          <a:bodyPr wrap="square" lIns="91425" tIns="91425" rIns="91425" bIns="91425" anchor="t" anchorCtr="0">
            <a:noAutofit/>
          </a:bodyPr>
          <a:lstStyle/>
          <a:p>
            <a:pPr lvl="0">
              <a:spcBef>
                <a:spcPts val="0"/>
              </a:spcBef>
              <a:buNone/>
            </a:pPr>
            <a:r>
              <a:rPr lang="nl" sz="1200"/>
              <a:t>More than 7.000suppliers</a:t>
            </a:r>
          </a:p>
          <a:p>
            <a:pPr lvl="0">
              <a:spcBef>
                <a:spcPts val="0"/>
              </a:spcBef>
              <a:buNone/>
            </a:pPr>
            <a:r>
              <a:rPr lang="nl" sz="1200"/>
              <a:t>50% of customers are in outside large cities</a:t>
            </a:r>
          </a:p>
          <a:p>
            <a:pPr lvl="0">
              <a:spcBef>
                <a:spcPts val="0"/>
              </a:spcBef>
              <a:buNone/>
            </a:pPr>
            <a:r>
              <a:rPr lang="nl" sz="1200"/>
              <a:t>30 categories</a:t>
            </a:r>
          </a:p>
        </p:txBody>
      </p:sp>
      <p:sp>
        <p:nvSpPr>
          <p:cNvPr id="74" name="Shape 74"/>
          <p:cNvSpPr txBox="1">
            <a:spLocks noGrp="1"/>
          </p:cNvSpPr>
          <p:nvPr>
            <p:ph type="body" idx="1"/>
          </p:nvPr>
        </p:nvSpPr>
        <p:spPr>
          <a:xfrm>
            <a:off x="572600" y="1234400"/>
            <a:ext cx="3394500" cy="3416400"/>
          </a:xfrm>
          <a:prstGeom prst="rect">
            <a:avLst/>
          </a:prstGeom>
          <a:noFill/>
        </p:spPr>
        <p:txBody>
          <a:bodyPr wrap="square" lIns="91425" tIns="91425" rIns="91425" bIns="91425" anchor="t" anchorCtr="0">
            <a:noAutofit/>
          </a:bodyPr>
          <a:lstStyle/>
          <a:p>
            <a:pPr lvl="0" rtl="0">
              <a:spcBef>
                <a:spcPts val="0"/>
              </a:spcBef>
              <a:buNone/>
            </a:pPr>
            <a:r>
              <a:rPr lang="nl" sz="1200"/>
              <a:t>7 milion mobile app downloads</a:t>
            </a:r>
          </a:p>
          <a:p>
            <a:pPr lvl="0" rtl="0">
              <a:spcBef>
                <a:spcPts val="0"/>
              </a:spcBef>
              <a:buNone/>
            </a:pPr>
            <a:r>
              <a:rPr lang="nl" sz="1200"/>
              <a:t>65 milion visits per month</a:t>
            </a:r>
          </a:p>
          <a:p>
            <a:pPr lvl="0" rtl="0">
              <a:spcBef>
                <a:spcPts val="0"/>
              </a:spcBef>
              <a:buNone/>
            </a:pPr>
            <a:r>
              <a:rPr lang="nl" sz="1200"/>
              <a:t>Access to over 10 million products</a:t>
            </a:r>
          </a:p>
          <a:p>
            <a:pPr lvl="0" rtl="0">
              <a:spcBef>
                <a:spcPts val="0"/>
              </a:spcBef>
              <a:buNone/>
            </a:pPr>
            <a:r>
              <a:rPr lang="nl" sz="1200"/>
              <a:t>2,4 million mountly shipment</a:t>
            </a:r>
          </a:p>
          <a:p>
            <a:pPr lvl="0" rtl="0">
              <a:spcBef>
                <a:spcPts val="0"/>
              </a:spcBef>
              <a:buNone/>
            </a:pPr>
            <a:r>
              <a:rPr lang="nl" sz="1200"/>
              <a:t>100,000 m2 Fulfillment Center</a:t>
            </a:r>
          </a:p>
          <a:p>
            <a:pPr lvl="0" rtl="0">
              <a:spcBef>
                <a:spcPts val="0"/>
              </a:spcBef>
              <a:buNone/>
            </a:pPr>
            <a:endParaRPr sz="1200">
              <a:solidFill>
                <a:srgbClr val="000000"/>
              </a:solidFill>
              <a:highlight>
                <a:srgbClr val="FF8600"/>
              </a:highlight>
              <a:latin typeface="Arial"/>
              <a:ea typeface="Arial"/>
              <a:cs typeface="Arial"/>
              <a:sym typeface="Arial"/>
            </a:endParaRPr>
          </a:p>
        </p:txBody>
      </p:sp>
      <p:sp>
        <p:nvSpPr>
          <p:cNvPr id="75" name="Shape 75"/>
          <p:cNvSpPr txBox="1">
            <a:spLocks noGrp="1"/>
          </p:cNvSpPr>
          <p:nvPr>
            <p:ph type="body" idx="1"/>
          </p:nvPr>
        </p:nvSpPr>
        <p:spPr>
          <a:xfrm>
            <a:off x="6379800" y="4700550"/>
            <a:ext cx="2764200" cy="515100"/>
          </a:xfrm>
          <a:prstGeom prst="rect">
            <a:avLst/>
          </a:prstGeom>
          <a:noFill/>
        </p:spPr>
        <p:txBody>
          <a:bodyPr wrap="square" lIns="91425" tIns="91425" rIns="91425" bIns="91425" anchor="t" anchorCtr="0">
            <a:noAutofit/>
          </a:bodyPr>
          <a:lstStyle/>
          <a:p>
            <a:pPr lvl="0" rtl="0">
              <a:spcBef>
                <a:spcPts val="0"/>
              </a:spcBef>
              <a:buNone/>
            </a:pPr>
            <a:r>
              <a:rPr lang="nl" sz="1000"/>
              <a:t>http://www.hepsiburada.com/about-us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391350"/>
            <a:ext cx="8520600" cy="626100"/>
          </a:xfrm>
          <a:prstGeom prst="rect">
            <a:avLst/>
          </a:prstGeom>
        </p:spPr>
        <p:txBody>
          <a:bodyPr wrap="square" lIns="91425" tIns="91425" rIns="91425" bIns="91425" anchor="t" anchorCtr="0">
            <a:noAutofit/>
          </a:bodyPr>
          <a:lstStyle/>
          <a:p>
            <a:pPr lvl="0">
              <a:spcBef>
                <a:spcPts val="0"/>
              </a:spcBef>
              <a:buNone/>
            </a:pPr>
            <a:r>
              <a:rPr lang="nl"/>
              <a:t>Trendyol</a:t>
            </a:r>
          </a:p>
        </p:txBody>
      </p:sp>
      <p:sp>
        <p:nvSpPr>
          <p:cNvPr id="109" name="Shape 109"/>
          <p:cNvSpPr txBox="1">
            <a:spLocks noGrp="1"/>
          </p:cNvSpPr>
          <p:nvPr>
            <p:ph type="body" idx="1"/>
          </p:nvPr>
        </p:nvSpPr>
        <p:spPr>
          <a:xfrm>
            <a:off x="311700" y="1152475"/>
            <a:ext cx="8520600" cy="3416400"/>
          </a:xfrm>
          <a:prstGeom prst="rect">
            <a:avLst/>
          </a:prstGeom>
          <a:solidFill>
            <a:schemeClr val="lt1"/>
          </a:solidFill>
        </p:spPr>
        <p:txBody>
          <a:bodyPr wrap="square" lIns="91425" tIns="91425" rIns="91425" bIns="91425" anchor="t" anchorCtr="0">
            <a:noAutofit/>
          </a:bodyPr>
          <a:lstStyle/>
          <a:p>
            <a:pPr lvl="0">
              <a:spcBef>
                <a:spcPts val="0"/>
              </a:spcBef>
              <a:buNone/>
            </a:pPr>
            <a:r>
              <a:rPr lang="nl" sz="1400"/>
              <a:t>Trendyol is by far the biggest fashion e-tailer in Turkey, and the largest retail e-commerce player overall in terms of number of orders.</a:t>
            </a:r>
          </a:p>
          <a:p>
            <a:pPr lvl="0">
              <a:spcBef>
                <a:spcPts val="0"/>
              </a:spcBef>
              <a:buNone/>
            </a:pPr>
            <a:r>
              <a:rPr lang="nl" sz="1400"/>
              <a:t>12+ milion members</a:t>
            </a:r>
          </a:p>
          <a:p>
            <a:pPr lvl="0">
              <a:spcBef>
                <a:spcPts val="0"/>
              </a:spcBef>
              <a:buNone/>
            </a:pPr>
            <a:r>
              <a:rPr lang="nl" sz="1400">
                <a:highlight>
                  <a:srgbClr val="FFFFFF"/>
                </a:highlight>
              </a:rPr>
              <a:t>The most visited fashion website in Turkey with 400M+ visits annually</a:t>
            </a:r>
          </a:p>
          <a:p>
            <a:pPr lvl="0">
              <a:spcBef>
                <a:spcPts val="0"/>
              </a:spcBef>
              <a:buNone/>
            </a:pPr>
            <a:r>
              <a:rPr lang="nl" sz="1400">
                <a:highlight>
                  <a:srgbClr val="FFFFFF"/>
                </a:highlight>
              </a:rPr>
              <a:t>2 out of 3 woman in turkey </a:t>
            </a:r>
            <a:r>
              <a:rPr lang="nl" sz="1400"/>
              <a:t>who shop online have shopped on Trendyol</a:t>
            </a:r>
          </a:p>
          <a:p>
            <a:pPr lvl="0">
              <a:spcBef>
                <a:spcPts val="0"/>
              </a:spcBef>
              <a:buNone/>
            </a:pPr>
            <a:r>
              <a:rPr lang="nl" sz="1400"/>
              <a:t>60+ milion fashion items </a:t>
            </a:r>
            <a:r>
              <a:rPr lang="nl" sz="1400">
                <a:highlight>
                  <a:srgbClr val="FFFFFF"/>
                </a:highlight>
                <a:latin typeface="Arial"/>
                <a:ea typeface="Arial"/>
                <a:cs typeface="Arial"/>
                <a:sym typeface="Arial"/>
              </a:rPr>
              <a:t>delivered to every city, town and village in Turkey</a:t>
            </a:r>
          </a:p>
        </p:txBody>
      </p:sp>
      <p:sp>
        <p:nvSpPr>
          <p:cNvPr id="110" name="Shape 110"/>
          <p:cNvSpPr txBox="1"/>
          <p:nvPr/>
        </p:nvSpPr>
        <p:spPr>
          <a:xfrm>
            <a:off x="5523175" y="4568875"/>
            <a:ext cx="3660900" cy="574500"/>
          </a:xfrm>
          <a:prstGeom prst="rect">
            <a:avLst/>
          </a:prstGeom>
          <a:noFill/>
          <a:ln>
            <a:noFill/>
          </a:ln>
        </p:spPr>
        <p:txBody>
          <a:bodyPr wrap="square" lIns="91425" tIns="91425" rIns="91425" bIns="91425" anchor="ctr" anchorCtr="0">
            <a:noAutofit/>
          </a:bodyPr>
          <a:lstStyle/>
          <a:p>
            <a:pPr lvl="0" rtl="0">
              <a:spcBef>
                <a:spcPts val="0"/>
              </a:spcBef>
              <a:buNone/>
            </a:pPr>
            <a:r>
              <a:rPr lang="nl" sz="1000"/>
              <a:t>https://www.trendyol.com/international.html/en#whoWeAre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11700" y="391350"/>
            <a:ext cx="8520600" cy="626100"/>
          </a:xfrm>
          <a:prstGeom prst="rect">
            <a:avLst/>
          </a:prstGeom>
        </p:spPr>
        <p:txBody>
          <a:bodyPr wrap="square" lIns="91425" tIns="91425" rIns="91425" bIns="91425" anchor="t" anchorCtr="0">
            <a:noAutofit/>
          </a:bodyPr>
          <a:lstStyle/>
          <a:p>
            <a:pPr lvl="0">
              <a:spcBef>
                <a:spcPts val="0"/>
              </a:spcBef>
              <a:buNone/>
            </a:pPr>
            <a:r>
              <a:rPr lang="nl"/>
              <a:t>Growth of eCommerce in Turkey 2013-2016</a:t>
            </a:r>
          </a:p>
        </p:txBody>
      </p:sp>
      <p:sp>
        <p:nvSpPr>
          <p:cNvPr id="116" name="Shape 116"/>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a:spcBef>
                <a:spcPts val="0"/>
              </a:spcBef>
              <a:buNone/>
            </a:pPr>
            <a:endParaRPr/>
          </a:p>
        </p:txBody>
      </p:sp>
      <p:pic>
        <p:nvPicPr>
          <p:cNvPr id="117" name="Shape 117" descr="ecommerce_turkey.jpg"/>
          <p:cNvPicPr preferRelativeResize="0"/>
          <p:nvPr/>
        </p:nvPicPr>
        <p:blipFill>
          <a:blip r:embed="rId3">
            <a:alphaModFix/>
          </a:blip>
          <a:stretch>
            <a:fillRect/>
          </a:stretch>
        </p:blipFill>
        <p:spPr>
          <a:xfrm>
            <a:off x="1444362" y="1152475"/>
            <a:ext cx="6255274" cy="3857550"/>
          </a:xfrm>
          <a:prstGeom prst="rect">
            <a:avLst/>
          </a:prstGeom>
          <a:noFill/>
          <a:ln>
            <a:noFill/>
          </a:ln>
        </p:spPr>
      </p:pic>
    </p:spTree>
  </p:cSld>
  <p:clrMapOvr>
    <a:masterClrMapping/>
  </p:clrMapOvr>
</p:sld>
</file>

<file path=ppt/theme/theme1.xml><?xml version="1.0" encoding="utf-8"?>
<a:theme xmlns:a="http://schemas.openxmlformats.org/drawingml/2006/main"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177</TotalTime>
  <Words>2052</Words>
  <Application>Microsoft Macintosh PowerPoint</Application>
  <PresentationFormat>On-screen Show (16:9)</PresentationFormat>
  <Paragraphs>316</Paragraphs>
  <Slides>43</Slides>
  <Notes>39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Lato</vt:lpstr>
      <vt:lpstr>Playfair Display</vt:lpstr>
      <vt:lpstr>Average</vt:lpstr>
      <vt:lpstr>Wingdings</vt:lpstr>
      <vt:lpstr>Arial</vt:lpstr>
      <vt:lpstr>Coral</vt:lpstr>
      <vt:lpstr>Turkey’s eCommerce</vt:lpstr>
      <vt:lpstr>Table of contents</vt:lpstr>
      <vt:lpstr>eCommerce in Turkey in 2016</vt:lpstr>
      <vt:lpstr>PowerPoint Presentation</vt:lpstr>
      <vt:lpstr>The biggest eCommerce webshops</vt:lpstr>
      <vt:lpstr>Gitti Gidiyor</vt:lpstr>
      <vt:lpstr>Hepsiburada</vt:lpstr>
      <vt:lpstr>Trendyol</vt:lpstr>
      <vt:lpstr>Growth of eCommerce in Turkey 2013-2016</vt:lpstr>
      <vt:lpstr>Summary</vt:lpstr>
      <vt:lpstr>Resources</vt:lpstr>
      <vt:lpstr>Japan E-Commerce</vt:lpstr>
      <vt:lpstr>Top 8 E-Commerce in Japan</vt:lpstr>
      <vt:lpstr>Rakuten</vt:lpstr>
      <vt:lpstr>Yahoo! Japan </vt:lpstr>
      <vt:lpstr>Zozotown</vt:lpstr>
      <vt:lpstr>PowerPoint Presentation</vt:lpstr>
      <vt:lpstr>Top 10 E-commerce companies USA</vt:lpstr>
      <vt:lpstr>Top 10 highest rated companies </vt:lpstr>
      <vt:lpstr>E-commerce sales</vt:lpstr>
      <vt:lpstr>Why Amazon?</vt:lpstr>
      <vt:lpstr>Growth rate</vt:lpstr>
      <vt:lpstr>Reference list</vt:lpstr>
      <vt:lpstr>Top 10 e-commerce companies United Arabic Emirates (UAE)</vt:lpstr>
      <vt:lpstr>E-commerce in the UAE</vt:lpstr>
      <vt:lpstr>AWOK.com</vt:lpstr>
      <vt:lpstr>Basharacare</vt:lpstr>
      <vt:lpstr>Noon.com</vt:lpstr>
      <vt:lpstr>BuyOnDubai.com</vt:lpstr>
      <vt:lpstr>Mumzworld.com</vt:lpstr>
      <vt:lpstr>Want IT buy IT</vt:lpstr>
      <vt:lpstr>Carrefouruae.com</vt:lpstr>
      <vt:lpstr>Axiom Telecom</vt:lpstr>
      <vt:lpstr>PowerPoint Presentation</vt:lpstr>
      <vt:lpstr>LetsTango</vt:lpstr>
      <vt:lpstr>LetsTango</vt:lpstr>
      <vt:lpstr>Souq</vt:lpstr>
      <vt:lpstr>PowerPoint Presentation</vt:lpstr>
      <vt:lpstr>Brazil</vt:lpstr>
      <vt:lpstr>About Brazil</vt:lpstr>
      <vt:lpstr>Top 10 e-commerce company's in Brazil</vt:lpstr>
      <vt:lpstr>E-commerce companies compared (Brazil vs Netherlands)</vt:lpstr>
      <vt:lpstr>Profit &amp; Turnover</vt:lpstr>
    </vt:vector>
  </TitlesOfParts>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Turkey’s eCommerce</dc:title>
  <dc:creator>Arturiko ®</dc:creator>
  <cp:lastModifiedBy>Dick Heinhuis</cp:lastModifiedBy>
  <cp:revision>5</cp:revision>
  <dcterms:modified xsi:type="dcterms:W3CDTF">2017-09-18T11:49:38Z</dcterms:modified>
</cp:coreProperties>
</file>